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7"/>
  </p:notesMasterIdLst>
  <p:handoutMasterIdLst>
    <p:handoutMasterId r:id="rId38"/>
  </p:handoutMasterIdLst>
  <p:sldIdLst>
    <p:sldId id="256" r:id="rId2"/>
    <p:sldId id="257" r:id="rId3"/>
    <p:sldId id="301" r:id="rId4"/>
    <p:sldId id="264" r:id="rId5"/>
    <p:sldId id="265" r:id="rId6"/>
    <p:sldId id="266" r:id="rId7"/>
    <p:sldId id="269" r:id="rId8"/>
    <p:sldId id="267" r:id="rId9"/>
    <p:sldId id="268" r:id="rId10"/>
    <p:sldId id="270" r:id="rId11"/>
    <p:sldId id="271" r:id="rId12"/>
    <p:sldId id="284" r:id="rId13"/>
    <p:sldId id="273" r:id="rId14"/>
    <p:sldId id="272" r:id="rId15"/>
    <p:sldId id="274" r:id="rId16"/>
    <p:sldId id="275" r:id="rId17"/>
    <p:sldId id="276" r:id="rId18"/>
    <p:sldId id="277" r:id="rId19"/>
    <p:sldId id="278" r:id="rId20"/>
    <p:sldId id="279" r:id="rId21"/>
    <p:sldId id="280" r:id="rId22"/>
    <p:sldId id="281" r:id="rId23"/>
    <p:sldId id="282" r:id="rId24"/>
    <p:sldId id="283" r:id="rId25"/>
    <p:sldId id="287" r:id="rId26"/>
    <p:sldId id="263" r:id="rId27"/>
    <p:sldId id="260" r:id="rId28"/>
    <p:sldId id="304" r:id="rId29"/>
    <p:sldId id="305" r:id="rId30"/>
    <p:sldId id="303" r:id="rId31"/>
    <p:sldId id="292" r:id="rId32"/>
    <p:sldId id="294" r:id="rId33"/>
    <p:sldId id="296" r:id="rId34"/>
    <p:sldId id="298" r:id="rId35"/>
    <p:sldId id="302" r:id="rId36"/>
  </p:sldIdLst>
  <p:sldSz cx="9144000" cy="6858000" type="screen4x3"/>
  <p:notesSz cx="7102475" cy="102330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223">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070"/>
    <a:srgbClr val="DDE5ED"/>
    <a:srgbClr val="F9F9F9"/>
    <a:srgbClr val="454545"/>
    <a:srgbClr val="174A7C"/>
    <a:srgbClr val="404040"/>
    <a:srgbClr val="050505"/>
    <a:srgbClr val="333333"/>
    <a:srgbClr val="19191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73113" autoAdjust="0"/>
  </p:normalViewPr>
  <p:slideViewPr>
    <p:cSldViewPr snapToGrid="0" snapToObjects="1">
      <p:cViewPr varScale="1">
        <p:scale>
          <a:sx n="53" d="100"/>
          <a:sy n="53" d="100"/>
        </p:scale>
        <p:origin x="17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133" d="100"/>
          <a:sy n="133" d="100"/>
        </p:scale>
        <p:origin x="-1720" y="-112"/>
      </p:cViewPr>
      <p:guideLst>
        <p:guide orient="horz" pos="2880"/>
        <p:guide pos="2160"/>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4695" tIns="47348" rIns="94695" bIns="47348" rtlCol="0"/>
          <a:lstStyle>
            <a:lvl1pPr algn="l">
              <a:defRPr sz="1200"/>
            </a:lvl1pPr>
          </a:lstStyle>
          <a:p>
            <a:endParaRPr lang="en-US"/>
          </a:p>
        </p:txBody>
      </p:sp>
      <p:sp>
        <p:nvSpPr>
          <p:cNvPr id="3" name="Date Placeholder 2"/>
          <p:cNvSpPr>
            <a:spLocks noGrp="1"/>
          </p:cNvSpPr>
          <p:nvPr>
            <p:ph type="dt" sz="quarter" idx="1"/>
          </p:nvPr>
        </p:nvSpPr>
        <p:spPr>
          <a:xfrm>
            <a:off x="4023093" y="0"/>
            <a:ext cx="3077739" cy="513429"/>
          </a:xfrm>
          <a:prstGeom prst="rect">
            <a:avLst/>
          </a:prstGeom>
        </p:spPr>
        <p:txBody>
          <a:bodyPr vert="horz" lIns="94695" tIns="47348" rIns="94695" bIns="47348" rtlCol="0"/>
          <a:lstStyle>
            <a:lvl1pPr algn="r">
              <a:defRPr sz="1200"/>
            </a:lvl1pPr>
          </a:lstStyle>
          <a:p>
            <a:fld id="{4510CE1C-B0A6-E544-B3A5-A55383F799F1}" type="datetimeFigureOut">
              <a:rPr lang="en-US" smtClean="0"/>
              <a:t>6/27/2017</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4695" tIns="47348" rIns="94695" bIns="4734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9719598"/>
            <a:ext cx="3077739" cy="513427"/>
          </a:xfrm>
          <a:prstGeom prst="rect">
            <a:avLst/>
          </a:prstGeom>
        </p:spPr>
        <p:txBody>
          <a:bodyPr vert="horz" lIns="94695" tIns="47348" rIns="94695" bIns="47348" rtlCol="0" anchor="b"/>
          <a:lstStyle>
            <a:lvl1pPr algn="r">
              <a:defRPr sz="1200"/>
            </a:lvl1pPr>
          </a:lstStyle>
          <a:p>
            <a:fld id="{F1217D50-70CB-BA4F-8443-79A03AD668E0}" type="slidenum">
              <a:rPr lang="en-US" smtClean="0"/>
              <a:t>‹#›</a:t>
            </a:fld>
            <a:endParaRPr lang="en-US"/>
          </a:p>
        </p:txBody>
      </p:sp>
    </p:spTree>
    <p:extLst>
      <p:ext uri="{BB962C8B-B14F-4D97-AF65-F5344CB8AC3E}">
        <p14:creationId xmlns:p14="http://schemas.microsoft.com/office/powerpoint/2010/main" val="509753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511651"/>
          </a:xfrm>
          <a:prstGeom prst="rect">
            <a:avLst/>
          </a:prstGeom>
        </p:spPr>
        <p:txBody>
          <a:bodyPr vert="horz" lIns="94695" tIns="47348" rIns="94695" bIns="4734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3093" y="1"/>
            <a:ext cx="3077739" cy="511651"/>
          </a:xfrm>
          <a:prstGeom prst="rect">
            <a:avLst/>
          </a:prstGeom>
        </p:spPr>
        <p:txBody>
          <a:bodyPr vert="horz" wrap="square" lIns="94695" tIns="47348" rIns="94695" bIns="47348" numCol="1" anchor="t" anchorCtr="0" compatLnSpc="1">
            <a:prstTxWarp prst="textNoShape">
              <a:avLst/>
            </a:prstTxWarp>
          </a:bodyPr>
          <a:lstStyle>
            <a:lvl1pPr algn="r">
              <a:defRPr sz="1200">
                <a:latin typeface="Calibri" charset="0"/>
              </a:defRPr>
            </a:lvl1pPr>
          </a:lstStyle>
          <a:p>
            <a:fld id="{A6EB64AB-C506-6444-ADCA-9AF29639A44D}" type="datetime1">
              <a:rPr lang="en-US" altLang="x-none"/>
              <a:pPr/>
              <a:t>6/27/2017</a:t>
            </a:fld>
            <a:endParaRPr lang="en-US" altLang="x-none"/>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695" tIns="47348" rIns="94695" bIns="47348" rtlCol="0" anchor="ctr"/>
          <a:lstStyle/>
          <a:p>
            <a:pPr lvl="0"/>
            <a:endParaRPr lang="en-US" noProof="0"/>
          </a:p>
        </p:txBody>
      </p:sp>
      <p:sp>
        <p:nvSpPr>
          <p:cNvPr id="5" name="Notes Placeholder 4"/>
          <p:cNvSpPr>
            <a:spLocks noGrp="1"/>
          </p:cNvSpPr>
          <p:nvPr>
            <p:ph type="body" sz="quarter" idx="3"/>
          </p:nvPr>
        </p:nvSpPr>
        <p:spPr>
          <a:xfrm>
            <a:off x="710248" y="4860688"/>
            <a:ext cx="5681980" cy="4604861"/>
          </a:xfrm>
          <a:prstGeom prst="rect">
            <a:avLst/>
          </a:prstGeom>
        </p:spPr>
        <p:txBody>
          <a:bodyPr vert="horz" wrap="square" lIns="94695" tIns="47348" rIns="94695" bIns="47348" numCol="1" anchor="t" anchorCtr="0" compatLnSpc="1">
            <a:prstTxWarp prst="textNoShape">
              <a:avLst/>
            </a:prstTxWarp>
            <a:normAutofit/>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endParaRPr lang="en-US" altLang="x-none"/>
          </a:p>
        </p:txBody>
      </p:sp>
      <p:sp>
        <p:nvSpPr>
          <p:cNvPr id="6" name="Footer Placeholder 5"/>
          <p:cNvSpPr>
            <a:spLocks noGrp="1"/>
          </p:cNvSpPr>
          <p:nvPr>
            <p:ph type="ftr" sz="quarter" idx="4"/>
          </p:nvPr>
        </p:nvSpPr>
        <p:spPr>
          <a:xfrm>
            <a:off x="0" y="9719599"/>
            <a:ext cx="3077739" cy="511651"/>
          </a:xfrm>
          <a:prstGeom prst="rect">
            <a:avLst/>
          </a:prstGeom>
        </p:spPr>
        <p:txBody>
          <a:bodyPr vert="horz" lIns="94695" tIns="47348" rIns="94695" bIns="4734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3093" y="9719599"/>
            <a:ext cx="3077739" cy="511651"/>
          </a:xfrm>
          <a:prstGeom prst="rect">
            <a:avLst/>
          </a:prstGeom>
        </p:spPr>
        <p:txBody>
          <a:bodyPr vert="horz" wrap="square" lIns="94695" tIns="47348" rIns="94695" bIns="47348" numCol="1" anchor="b" anchorCtr="0" compatLnSpc="1">
            <a:prstTxWarp prst="textNoShape">
              <a:avLst/>
            </a:prstTxWarp>
          </a:bodyPr>
          <a:lstStyle>
            <a:lvl1pPr algn="r">
              <a:defRPr sz="1200">
                <a:latin typeface="Calibri" charset="0"/>
              </a:defRPr>
            </a:lvl1pPr>
          </a:lstStyle>
          <a:p>
            <a:fld id="{DE33756B-4704-1D4F-843C-6772EF240A36}" type="slidenum">
              <a:rPr lang="en-US" altLang="x-none"/>
              <a:pPr/>
              <a:t>‹#›</a:t>
            </a:fld>
            <a:endParaRPr lang="en-US" altLang="x-none"/>
          </a:p>
        </p:txBody>
      </p:sp>
    </p:spTree>
    <p:extLst>
      <p:ext uri="{BB962C8B-B14F-4D97-AF65-F5344CB8AC3E}">
        <p14:creationId xmlns:p14="http://schemas.microsoft.com/office/powerpoint/2010/main" val="37507289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257446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ヒラギノ角ゴ Pro W3" charset="-128"/>
              </a:rPr>
              <a:t>http://ace.bostes.nsw.edu.au/ace-8019</a:t>
            </a:r>
          </a:p>
          <a:p>
            <a:r>
              <a:rPr lang="en-US" altLang="en-US" dirty="0">
                <a:latin typeface="Arial" pitchFamily="34" charset="0"/>
                <a:ea typeface="ヒラギノ角ゴ Pro W3" charset="-128"/>
              </a:rPr>
              <a:t>https://studentsonline.nesa.nsw.edu.au/go/seniorstudy/hsc_rules_and_procedures/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10</a:t>
            </a:fld>
            <a:endParaRPr lang="en-US" altLang="x-none"/>
          </a:p>
        </p:txBody>
      </p:sp>
    </p:spTree>
    <p:extLst>
      <p:ext uri="{BB962C8B-B14F-4D97-AF65-F5344CB8AC3E}">
        <p14:creationId xmlns:p14="http://schemas.microsoft.com/office/powerpoint/2010/main" val="65660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http://ace.bostes.nsw.edu.au/ace-8020</a:t>
            </a:r>
          </a:p>
          <a:p>
            <a:r>
              <a:rPr lang="en-AU" dirty="0"/>
              <a:t>http://ace.bostes.nsw.edu.au/ace-8026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11</a:t>
            </a:fld>
            <a:endParaRPr lang="en-US" altLang="x-none"/>
          </a:p>
        </p:txBody>
      </p:sp>
    </p:spTree>
    <p:extLst>
      <p:ext uri="{BB962C8B-B14F-4D97-AF65-F5344CB8AC3E}">
        <p14:creationId xmlns:p14="http://schemas.microsoft.com/office/powerpoint/2010/main" val="244186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program is available on the NESA</a:t>
            </a:r>
            <a:r>
              <a:rPr lang="en-AU" altLang="en-US" baseline="0" dirty="0">
                <a:latin typeface="Arial" pitchFamily="34" charset="0"/>
                <a:ea typeface="ＭＳ Ｐゴシック" pitchFamily="34" charset="-128"/>
                <a:cs typeface="Arial" pitchFamily="34" charset="0"/>
              </a:rPr>
              <a:t> </a:t>
            </a:r>
            <a:r>
              <a:rPr lang="en-AU" altLang="en-US" dirty="0">
                <a:latin typeface="Arial" pitchFamily="34" charset="0"/>
                <a:ea typeface="ＭＳ Ｐゴシック" pitchFamily="34" charset="-128"/>
                <a:cs typeface="Arial" pitchFamily="34" charset="0"/>
              </a:rPr>
              <a:t>Website: http://educationstandards.nsw.edu.au/wps/portal/nesa/11-12/hsc/hsc-all-my-own-work</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12</a:t>
            </a:fld>
            <a:endParaRPr lang="en-US" altLang="x-none"/>
          </a:p>
        </p:txBody>
      </p:sp>
    </p:spTree>
    <p:extLst>
      <p:ext uri="{BB962C8B-B14F-4D97-AF65-F5344CB8AC3E}">
        <p14:creationId xmlns:p14="http://schemas.microsoft.com/office/powerpoint/2010/main" val="206673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13</a:t>
            </a:fld>
            <a:endParaRPr lang="en-US" altLang="x-none"/>
          </a:p>
        </p:txBody>
      </p:sp>
    </p:spTree>
    <p:extLst>
      <p:ext uri="{BB962C8B-B14F-4D97-AF65-F5344CB8AC3E}">
        <p14:creationId xmlns:p14="http://schemas.microsoft.com/office/powerpoint/2010/main" val="240755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7554" indent="-177554">
              <a:buFont typeface="Arial" panose="020B0604020202020204" pitchFamily="34" charset="0"/>
              <a:buChar cha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a:buFont typeface="Arial" panose="020B0604020202020204" pitchFamily="34" charset="0"/>
              <a:buChar cha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 for those students wanting to enter university.</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177554" indent="-177554">
              <a:buFont typeface="Arial" panose="020B0604020202020204" pitchFamily="34" charset="0"/>
              <a:buChar char="•"/>
            </a:pPr>
            <a:r>
              <a:rPr lang="en-US" dirty="0"/>
              <a:t>http://syllabus.nesa.nsw.edu.au/stage-6/</a:t>
            </a:r>
          </a:p>
          <a:p>
            <a:pPr marL="177554" indent="-177554">
              <a:buFont typeface="Arial" panose="020B0604020202020204" pitchFamily="34" charset="0"/>
              <a:buChar char="•"/>
            </a:pPr>
            <a:r>
              <a:rPr lang="en-US" dirty="0"/>
              <a:t>http://syllabus.nesa.nsw.edu.au/english/</a:t>
            </a:r>
          </a:p>
          <a:p>
            <a:pPr marL="177554" indent="-177554">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14</a:t>
            </a:fld>
            <a:endParaRPr lang="en-US" altLang="x-none"/>
          </a:p>
        </p:txBody>
      </p:sp>
    </p:spTree>
    <p:extLst>
      <p:ext uri="{BB962C8B-B14F-4D97-AF65-F5344CB8AC3E}">
        <p14:creationId xmlns:p14="http://schemas.microsoft.com/office/powerpoint/2010/main" val="4255703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7554" indent="-177554">
              <a:buFont typeface="Arial" panose="020B0604020202020204" pitchFamily="34" charset="0"/>
              <a:buChar cha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defTabSz="473476">
              <a:buFont typeface="Arial" panose="020B0604020202020204" pitchFamily="34" charset="0"/>
              <a:buChar char="•"/>
              <a:defRP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Students studying </a:t>
            </a:r>
            <a:r>
              <a:rPr lang="en-AU" b="1" dirty="0"/>
              <a:t>English Studies </a:t>
            </a:r>
            <a:r>
              <a:rPr lang="en-AU" dirty="0"/>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pPr marL="177554" indent="-177554">
              <a:buFont typeface="Arial" panose="020B0604020202020204" pitchFamily="34" charset="0"/>
              <a:buChar char="•"/>
            </a:pPr>
            <a:r>
              <a:rPr lang="en-AU" b="1" dirty="0"/>
              <a:t>English Extension 2</a:t>
            </a:r>
            <a:r>
              <a:rPr lang="en-AU" dirty="0"/>
              <a:t> </a:t>
            </a:r>
            <a:r>
              <a:rPr lang="en-US" altLang="en-US" dirty="0">
                <a:latin typeface="Arial" pitchFamily="34" charset="0"/>
                <a:ea typeface="ヒラギノ角ゴ Pro W3" charset="-128"/>
              </a:rPr>
              <a:t>consists of a Major Work undertaken over 60 indicative hours of study. This course </a:t>
            </a:r>
            <a:r>
              <a:rPr lang="en-AU" dirty="0"/>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177554" indent="-177554">
              <a:buFont typeface="Arial" panose="020B0604020202020204" pitchFamily="34" charset="0"/>
              <a:buChar char="•"/>
            </a:pPr>
            <a:r>
              <a:rPr lang="en-US" dirty="0"/>
              <a:t>http://syllabus.nesa.nsw.edu.au/stage-6/</a:t>
            </a:r>
          </a:p>
          <a:p>
            <a:pPr marL="177554" indent="-177554">
              <a:buFont typeface="Arial" panose="020B0604020202020204" pitchFamily="34" charset="0"/>
              <a:buChar char="•"/>
            </a:pPr>
            <a:r>
              <a:rPr lang="en-US" dirty="0"/>
              <a:t>http://syllabus.nesa.nsw.edu.au/english/</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15</a:t>
            </a:fld>
            <a:endParaRPr lang="en-US" altLang="x-none"/>
          </a:p>
        </p:txBody>
      </p:sp>
    </p:spTree>
    <p:extLst>
      <p:ext uri="{BB962C8B-B14F-4D97-AF65-F5344CB8AC3E}">
        <p14:creationId xmlns:p14="http://schemas.microsoft.com/office/powerpoint/2010/main" val="148539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7554" indent="-177554" defTabSz="473476">
              <a:buFontTx/>
              <a:buChar char="•"/>
              <a:defRPr/>
            </a:pPr>
            <a:r>
              <a:rPr lang="en-AU" dirty="0">
                <a:latin typeface="Arial" panose="020B0604020202020204" pitchFamily="34" charset="0"/>
                <a:cs typeface="Arial" panose="020B0604020202020204" pitchFamily="34" charset="0"/>
              </a:rPr>
              <a:t>The </a:t>
            </a:r>
            <a:r>
              <a:rPr lang="en-AU" b="1" dirty="0">
                <a:latin typeface="Arial" panose="020B0604020202020204" pitchFamily="34" charset="0"/>
                <a:cs typeface="Arial" panose="020B0604020202020204" pitchFamily="34" charset="0"/>
              </a:rPr>
              <a:t>Mathematics Standard </a:t>
            </a:r>
            <a:r>
              <a:rPr lang="en-AU" dirty="0">
                <a:latin typeface="Arial" panose="020B0604020202020204" pitchFamily="34" charset="0"/>
                <a:cs typeface="Arial" panose="020B0604020202020204" pitchFamily="34" charset="0"/>
              </a:rPr>
              <a:t>courses are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7554" indent="-177554" defTabSz="473476">
              <a:buFontTx/>
              <a:buChar char="•"/>
              <a:defRPr/>
            </a:pPr>
            <a:r>
              <a:rPr lang="en-AU" b="1" dirty="0">
                <a:latin typeface="Arial" panose="020B0604020202020204" pitchFamily="34" charset="0"/>
                <a:cs typeface="Arial" panose="020B0604020202020204" pitchFamily="34" charset="0"/>
              </a:rPr>
              <a:t>Mathematics </a:t>
            </a:r>
            <a:r>
              <a:rPr lang="en-AU" dirty="0">
                <a:latin typeface="Arial" panose="020B0604020202020204" pitchFamily="34" charset="0"/>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indent="-177554">
              <a:buFontTx/>
              <a:buChar char="•"/>
            </a:pPr>
            <a:r>
              <a:rPr lang="en-US" altLang="en-US" dirty="0">
                <a:latin typeface="Arial" pitchFamily="34" charset="0"/>
                <a:ea typeface="ヒラギノ角ゴ Pro W3" charset="-128"/>
                <a:cs typeface="Arial" panose="020B0604020202020204" pitchFamily="34" charset="0"/>
              </a:rPr>
              <a:t>The Mathematics Standard course is a common course in the Preliminary year. Students,</a:t>
            </a:r>
            <a:r>
              <a:rPr lang="en-US" altLang="en-US" baseline="0" dirty="0">
                <a:latin typeface="Arial" pitchFamily="34" charset="0"/>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study of mathematics is not compulsory for the HSC or ATAR. </a:t>
            </a:r>
          </a:p>
          <a:p>
            <a:pPr marL="177554" indent="-177554" defTabSz="473476">
              <a:buFontTx/>
              <a:buChar char="•"/>
              <a:defRPr/>
            </a:pPr>
            <a:endParaRPr lang="en-US" altLang="en-US" dirty="0">
              <a:latin typeface="Arial" pitchFamily="34" charset="0"/>
              <a:ea typeface="ヒラギノ角ゴ Pro W3" charset="-128"/>
              <a:cs typeface="Arial" panose="020B0604020202020204" pitchFamily="34" charset="0"/>
            </a:endParaRPr>
          </a:p>
          <a:p>
            <a:r>
              <a:rPr lang="en-AU" dirty="0">
                <a:latin typeface="Arial" panose="020B0604020202020204" pitchFamily="34" charset="0"/>
                <a:cs typeface="Arial" panose="020B0604020202020204" pitchFamily="34" charset="0"/>
              </a:rPr>
              <a:t>http://syllabus.nesa.nsw.edu.au/stage-6/</a:t>
            </a:r>
          </a:p>
          <a:p>
            <a:r>
              <a:rPr lang="en-AU" dirty="0">
                <a:latin typeface="Arial" panose="020B0604020202020204" pitchFamily="34" charset="0"/>
                <a:cs typeface="Arial" panose="020B0604020202020204" pitchFamily="34" charset="0"/>
              </a:rPr>
              <a:t>http://syllabus.nesa.nsw.edu.au/mathematics/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16</a:t>
            </a:fld>
            <a:endParaRPr lang="en-US" altLang="x-none"/>
          </a:p>
        </p:txBody>
      </p:sp>
    </p:spTree>
    <p:extLst>
      <p:ext uri="{BB962C8B-B14F-4D97-AF65-F5344CB8AC3E}">
        <p14:creationId xmlns:p14="http://schemas.microsoft.com/office/powerpoint/2010/main" val="2473927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1</a:t>
            </a:r>
            <a:r>
              <a:rPr lang="en-AU" dirty="0">
                <a:latin typeface="Arial" panose="020B0604020202020204" pitchFamily="34" charset="0"/>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2</a:t>
            </a:r>
            <a:r>
              <a:rPr lang="en-AU" dirty="0">
                <a:latin typeface="Arial" panose="020B0604020202020204" pitchFamily="34" charset="0"/>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Students studying </a:t>
            </a:r>
            <a:r>
              <a:rPr lang="en-AU" b="1" dirty="0">
                <a:latin typeface="Arial" panose="020B0604020202020204" pitchFamily="34" charset="0"/>
                <a:cs typeface="Arial" panose="020B0604020202020204" pitchFamily="34" charset="0"/>
              </a:rPr>
              <a:t>Mathematics Standard 1 </a:t>
            </a:r>
            <a:r>
              <a:rPr lang="en-AU" dirty="0">
                <a:latin typeface="Arial" panose="020B0604020202020204" pitchFamily="34" charset="0"/>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All students studying </a:t>
            </a:r>
            <a:r>
              <a:rPr lang="en-AU" b="1" dirty="0">
                <a:latin typeface="Arial" panose="020B0604020202020204" pitchFamily="34" charset="0"/>
                <a:cs typeface="Arial" panose="020B0604020202020204" pitchFamily="34" charset="0"/>
              </a:rPr>
              <a:t>Mathematics Standard 2 </a:t>
            </a:r>
            <a:r>
              <a:rPr lang="en-AU" dirty="0">
                <a:latin typeface="Arial" panose="020B0604020202020204" pitchFamily="34" charset="0"/>
                <a:cs typeface="Arial" panose="020B0604020202020204" pitchFamily="34" charset="0"/>
              </a:rPr>
              <a:t>will sit for an HSC examination.</a:t>
            </a:r>
          </a:p>
          <a:p>
            <a:pPr marL="177554" indent="-177554" defTabSz="473476">
              <a:buFontTx/>
              <a:buChar char="•"/>
              <a:defRPr/>
            </a:pPr>
            <a:r>
              <a:rPr lang="en-AU" b="1" dirty="0">
                <a:latin typeface="Arial" panose="020B0604020202020204" pitchFamily="34" charset="0"/>
                <a:cs typeface="Arial" panose="020B0604020202020204" pitchFamily="34" charset="0"/>
              </a:rPr>
              <a:t>Mathematics Advanced </a:t>
            </a:r>
            <a:r>
              <a:rPr lang="en-AU" dirty="0">
                <a:latin typeface="Arial" panose="020B0604020202020204" pitchFamily="34" charset="0"/>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2 </a:t>
            </a:r>
            <a:r>
              <a:rPr lang="en-AU" dirty="0">
                <a:latin typeface="Arial" panose="020B0604020202020204" pitchFamily="34" charset="0"/>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indent="-177554">
              <a:buFont typeface="Arial" panose="020B0604020202020204" pitchFamily="34" charset="0"/>
              <a:buChar char="•"/>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http://syllabus.nesa.nsw.edu.au/stage-6/</a:t>
            </a:r>
          </a:p>
          <a:p>
            <a:r>
              <a:rPr lang="en-AU" dirty="0">
                <a:latin typeface="Arial" panose="020B0604020202020204" pitchFamily="34" charset="0"/>
                <a:cs typeface="Arial" panose="020B0604020202020204" pitchFamily="34" charset="0"/>
              </a:rPr>
              <a:t>http://syllabus.nesa.nsw.edu.au/mathematics/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17</a:t>
            </a:fld>
            <a:endParaRPr lang="en-US" altLang="x-none"/>
          </a:p>
        </p:txBody>
      </p:sp>
    </p:spTree>
    <p:extLst>
      <p:ext uri="{BB962C8B-B14F-4D97-AF65-F5344CB8AC3E}">
        <p14:creationId xmlns:p14="http://schemas.microsoft.com/office/powerpoint/2010/main" val="1147714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defRPr/>
            </a:pPr>
            <a:r>
              <a:rPr lang="en-US" altLang="en-US" dirty="0">
                <a:latin typeface="Arial" pitchFamily="34" charset="0"/>
                <a:ea typeface="ＭＳ Ｐゴシック" pitchFamily="34" charset="-128"/>
                <a:cs typeface="Arial" pitchFamily="34" charset="0"/>
              </a:rPr>
              <a:t>Eligibility criteria apply language</a:t>
            </a:r>
            <a:r>
              <a:rPr lang="en-US" altLang="en-US" baseline="0" dirty="0">
                <a:latin typeface="Arial" pitchFamily="34" charset="0"/>
                <a:ea typeface="ＭＳ Ｐゴシック" pitchFamily="34" charset="-128"/>
                <a:cs typeface="Arial" pitchFamily="34" charset="0"/>
              </a:rPr>
              <a:t> courses</a:t>
            </a:r>
            <a:r>
              <a:rPr lang="en-US" altLang="en-US" dirty="0">
                <a:latin typeface="Arial" pitchFamily="34" charset="0"/>
                <a:ea typeface="ＭＳ Ｐゴシック" pitchFamily="34" charset="-128"/>
                <a:cs typeface="Arial" pitchFamily="34" charset="0"/>
              </a:rPr>
              <a:t>. Eligibility criterion is available at: http://ace.bostes.nsw.edu.au/ace-8002</a:t>
            </a:r>
          </a:p>
          <a:p>
            <a:pPr marL="177554" indent="-177554">
              <a:buFontTx/>
              <a:buChar char="•"/>
              <a:defRPr/>
            </a:pPr>
            <a:r>
              <a:rPr lang="en-US" altLang="en-US" dirty="0">
                <a:latin typeface="Arial" pitchFamily="34" charset="0"/>
                <a:ea typeface="ＭＳ Ｐゴシック" pitchFamily="34" charset="-128"/>
                <a:cs typeface="Arial" pitchFamily="34" charset="0"/>
              </a:rPr>
              <a:t>Language</a:t>
            </a:r>
            <a:r>
              <a:rPr lang="en-US" altLang="en-US" baseline="0" dirty="0">
                <a:latin typeface="Arial" pitchFamily="34" charset="0"/>
                <a:ea typeface="ＭＳ Ｐゴシック" pitchFamily="34" charset="-128"/>
                <a:cs typeface="Arial" pitchFamily="34" charset="0"/>
              </a:rPr>
              <a:t> in Context</a:t>
            </a:r>
            <a:r>
              <a:rPr lang="en-US" altLang="en-US" dirty="0">
                <a:latin typeface="Arial" pitchFamily="34" charset="0"/>
                <a:ea typeface="ＭＳ Ｐゴシック" pitchFamily="34" charset="-128"/>
                <a:cs typeface="Arial" pitchFamily="34" charset="0"/>
              </a:rPr>
              <a:t> usually have at least one parent who speaks the language at home, or may themselves have been born overseas and emigrated to Australia at a young age.</a:t>
            </a:r>
          </a:p>
          <a:p>
            <a:pPr marL="177554" indent="-177554">
              <a:buFontTx/>
              <a:buChar char="•"/>
              <a:defRPr/>
            </a:pPr>
            <a:r>
              <a:rPr lang="en-AU" altLang="en-US" dirty="0">
                <a:latin typeface="Arial" pitchFamily="34" charset="0"/>
                <a:ea typeface="ヒラギノ角ゴ Pro W3" pitchFamily="-1" charset="-128"/>
                <a:cs typeface="Arial" pitchFamily="34" charset="0"/>
              </a:rPr>
              <a:t>In languages where Extension courses are offered, the Extension courses are available to HSC Continuers course candidates only.</a:t>
            </a:r>
          </a:p>
          <a:p>
            <a:endParaRPr lang="en-AU" dirty="0"/>
          </a:p>
          <a:p>
            <a:r>
              <a:rPr lang="en-AU" dirty="0"/>
              <a:t>http://ace.bostes.nsw.edu.au/ace-6002</a:t>
            </a:r>
          </a:p>
          <a:p>
            <a:r>
              <a:rPr lang="en-AU" dirty="0"/>
              <a:t>http://ace.bostes.nsw.edu.au/ace-8002</a:t>
            </a:r>
          </a:p>
          <a:p>
            <a:r>
              <a:rPr lang="en-AU" dirty="0"/>
              <a:t>http://ace.bostes.nsw.edu.au/ace-8008</a:t>
            </a:r>
          </a:p>
          <a:p>
            <a:r>
              <a:rPr lang="en-AU" dirty="0"/>
              <a:t>http://educationstandards.nsw.edu.au/wps/portal/nesa/about/news/official-notices/official-notices-detail/reminder-new-names-for-stage-6-heritage-bg-speaker-syllabuses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18</a:t>
            </a:fld>
            <a:endParaRPr lang="en-US" altLang="x-none"/>
          </a:p>
        </p:txBody>
      </p:sp>
    </p:spTree>
    <p:extLst>
      <p:ext uri="{BB962C8B-B14F-4D97-AF65-F5344CB8AC3E}">
        <p14:creationId xmlns:p14="http://schemas.microsoft.com/office/powerpoint/2010/main" val="271146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Extension courses provide additional units to the 2 unit course. </a:t>
            </a:r>
          </a:p>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They are for students who are accomplished in a subject and wish to pursue </a:t>
            </a:r>
            <a:r>
              <a:rPr lang="en-US" altLang="en-US" dirty="0" err="1">
                <a:latin typeface="Arial" pitchFamily="34" charset="0"/>
                <a:ea typeface="ヒラギノ角ゴ Pro W3" pitchFamily="-1" charset="-128"/>
              </a:rPr>
              <a:t>specialisation</a:t>
            </a:r>
            <a:r>
              <a:rPr lang="en-US" altLang="en-US" dirty="0">
                <a:latin typeface="Arial" pitchFamily="34" charset="0"/>
                <a:ea typeface="ヒラギノ角ゴ Pro W3" pitchFamily="-1" charset="-128"/>
              </a:rPr>
              <a:t> in that subject.</a:t>
            </a:r>
          </a:p>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Preliminary English and Mathematics Extension courses are prerequisites for entry to HSC English and Mathematics Extension courses.</a:t>
            </a:r>
          </a:p>
          <a:p>
            <a:endParaRPr lang="en-AU" dirty="0"/>
          </a:p>
          <a:p>
            <a:r>
              <a:rPr lang="en-AU" dirty="0"/>
              <a:t>http://syllabus.nesa.nsw.edu.au/</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19</a:t>
            </a:fld>
            <a:endParaRPr lang="en-US" altLang="x-none"/>
          </a:p>
        </p:txBody>
      </p:sp>
    </p:spTree>
    <p:extLst>
      <p:ext uri="{BB962C8B-B14F-4D97-AF65-F5344CB8AC3E}">
        <p14:creationId xmlns:p14="http://schemas.microsoft.com/office/powerpoint/2010/main" val="250999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a:t>
            </a:fld>
            <a:endParaRPr lang="en-US" altLang="x-none"/>
          </a:p>
        </p:txBody>
      </p:sp>
    </p:spTree>
    <p:extLst>
      <p:ext uri="{BB962C8B-B14F-4D97-AF65-F5344CB8AC3E}">
        <p14:creationId xmlns:p14="http://schemas.microsoft.com/office/powerpoint/2010/main" val="2689732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Arial" pitchFamily="34" charset="0"/>
                <a:ea typeface="MS PGothic" pitchFamily="34" charset="-128"/>
              </a:rPr>
              <a:t>Student’s curriculum options are determined through a collaborative curriculum planning process.</a:t>
            </a:r>
          </a:p>
          <a:p>
            <a:pPr marL="177554" indent="-177554" defTabSz="473476">
              <a:buFont typeface="Arial" panose="020B0604020202020204" pitchFamily="34" charset="0"/>
              <a:buChar char="•"/>
              <a:defRPr/>
            </a:pPr>
            <a:r>
              <a:rPr lang="en-AU" altLang="en-US" dirty="0">
                <a:latin typeface="Arial" pitchFamily="34" charset="0"/>
                <a:ea typeface="MS PGothic" pitchFamily="34" charset="-128"/>
              </a:rPr>
              <a:t>http://educationstandards.nsw.edu.au/wps/portal/nesa/11-12/Diversity-in-learning/stage-6-special-education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20</a:t>
            </a:fld>
            <a:endParaRPr lang="en-US" altLang="x-none"/>
          </a:p>
        </p:txBody>
      </p:sp>
    </p:spTree>
    <p:extLst>
      <p:ext uri="{BB962C8B-B14F-4D97-AF65-F5344CB8AC3E}">
        <p14:creationId xmlns:p14="http://schemas.microsoft.com/office/powerpoint/2010/main" val="1473253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http://educationstandards.nsw.edu.au/wps/portal/nesa/11-12/stage-6-learning-areas/vet</a:t>
            </a:r>
          </a:p>
          <a:p>
            <a:r>
              <a:rPr lang="en-AU" dirty="0"/>
              <a:t>http://ace.bostes.nsw.edu.au/higher-school-certificate/internal-assessment/vet</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21</a:t>
            </a:fld>
            <a:endParaRPr lang="en-US" altLang="x-none"/>
          </a:p>
        </p:txBody>
      </p:sp>
    </p:spTree>
    <p:extLst>
      <p:ext uri="{BB962C8B-B14F-4D97-AF65-F5344CB8AC3E}">
        <p14:creationId xmlns:p14="http://schemas.microsoft.com/office/powerpoint/2010/main" val="187317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7554" indent="-177554">
              <a:buFontTx/>
              <a:buChar char="•"/>
            </a:pPr>
            <a:r>
              <a:rPr lang="en-US" altLang="en-US" dirty="0">
                <a:latin typeface="Arial" pitchFamily="34" charset="0"/>
                <a:ea typeface="ヒラギノ角ゴ Pro W3" charset="-128"/>
              </a:rPr>
              <a:t>VET Framework courses: </a:t>
            </a:r>
          </a:p>
          <a:p>
            <a:pPr marL="651030" lvl="1" indent="-177554">
              <a:buFont typeface="Courier New" pitchFamily="49" charset="0"/>
              <a:buChar char="o"/>
            </a:pPr>
            <a:r>
              <a:rPr lang="en-US" altLang="en-US" dirty="0">
                <a:latin typeface="Arial" pitchFamily="34" charset="0"/>
                <a:ea typeface="ヒラギノ角ゴ Pro W3" charset="-128"/>
              </a:rPr>
              <a:t>have Board Developed status.</a:t>
            </a:r>
          </a:p>
          <a:p>
            <a:pPr marL="651030" lvl="1" indent="-177554">
              <a:buFont typeface="Courier New" pitchFamily="49" charset="0"/>
              <a:buChar char="o"/>
            </a:pPr>
            <a:r>
              <a:rPr lang="en-US" altLang="en-US" dirty="0">
                <a:latin typeface="Arial" pitchFamily="34" charset="0"/>
                <a:ea typeface="ヒラギノ角ゴ Pro W3" charset="-128"/>
              </a:rPr>
              <a:t>provide nationally recognised qualifications - </a:t>
            </a:r>
            <a:r>
              <a:rPr lang="en-GB" altLang="en-US" dirty="0">
                <a:latin typeface="Arial" pitchFamily="34" charset="0"/>
                <a:ea typeface="MS PGothic" pitchFamily="34" charset="-128"/>
              </a:rPr>
              <a:t>Qualifications are recognised Australia</a:t>
            </a:r>
            <a:r>
              <a:rPr lang="en-AU" altLang="en-US" dirty="0">
                <a:latin typeface="Arial" pitchFamily="34" charset="0"/>
                <a:ea typeface="MS PGothic" pitchFamily="34" charset="-128"/>
              </a:rPr>
              <a:t>-wide  (AQF – Australian Qualifications Framework)</a:t>
            </a:r>
            <a:endParaRPr lang="en-US" altLang="en-US" dirty="0">
              <a:latin typeface="Arial" pitchFamily="34" charset="0"/>
              <a:ea typeface="ヒラギノ角ゴ Pro W3" charset="-128"/>
            </a:endParaRPr>
          </a:p>
          <a:p>
            <a:pPr marL="651030" lvl="1" indent="-177554">
              <a:buFont typeface="Courier New" pitchFamily="49" charset="0"/>
              <a:buChar char="o"/>
            </a:pPr>
            <a:r>
              <a:rPr lang="en-US" altLang="en-US" dirty="0">
                <a:latin typeface="Arial" pitchFamily="34" charset="0"/>
                <a:ea typeface="ヒラギノ角ゴ Pro W3" charset="-128"/>
              </a:rPr>
              <a:t>can provide direct access to employment and further training</a:t>
            </a:r>
          </a:p>
          <a:p>
            <a:pPr marL="651030" lvl="1" indent="-177554">
              <a:buFont typeface="Courier New" pitchFamily="49" charset="0"/>
              <a:buChar char="o"/>
            </a:pPr>
            <a:r>
              <a:rPr lang="en-US" altLang="en-US" dirty="0">
                <a:latin typeface="Arial" pitchFamily="34" charset="0"/>
                <a:ea typeface="ヒラギノ角ゴ Pro W3" charset="-128"/>
              </a:rPr>
              <a:t>are based on competency-based assessment</a:t>
            </a:r>
          </a:p>
          <a:p>
            <a:pPr marL="651030" lvl="1" indent="-177554">
              <a:buFont typeface="Courier New" pitchFamily="49" charset="0"/>
              <a:buChar char="o"/>
            </a:pPr>
            <a:r>
              <a:rPr lang="en-AU" altLang="en-US" dirty="0">
                <a:latin typeface="Arial" pitchFamily="34" charset="0"/>
                <a:ea typeface="ヒラギノ角ゴ Pro W3" charset="-128"/>
              </a:rPr>
              <a:t>contribute units towards the attainment of the HSC</a:t>
            </a:r>
          </a:p>
          <a:p>
            <a:pPr marL="177554" indent="-177554">
              <a:buFontTx/>
              <a:buChar char="•"/>
            </a:pPr>
            <a:r>
              <a:rPr lang="en-AU" altLang="en-US" dirty="0">
                <a:latin typeface="Arial" pitchFamily="34" charset="0"/>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Arial" pitchFamily="34" charset="0"/>
              <a:ea typeface="ヒラギノ角ゴ Pro W3" charset="-128"/>
            </a:endParaRPr>
          </a:p>
          <a:p>
            <a:pPr marL="177554" indent="-177554">
              <a:buFontTx/>
              <a:buChar char="•"/>
            </a:pPr>
            <a:r>
              <a:rPr lang="en-US" altLang="en-US" dirty="0">
                <a:latin typeface="Arial" pitchFamily="34" charset="0"/>
                <a:ea typeface="ヒラギノ角ゴ Pro W3" charset="-128"/>
              </a:rPr>
              <a:t>UAC will include a maximum of 2 units towards the calculation of ATAR if the optional examination is completed</a:t>
            </a:r>
          </a:p>
          <a:p>
            <a:pPr marL="177554" indent="-177554">
              <a:buFontTx/>
              <a:buChar char="•"/>
            </a:pPr>
            <a:r>
              <a:rPr lang="en-US" altLang="en-US" dirty="0">
                <a:latin typeface="Arial" pitchFamily="34" charset="0"/>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a:latin typeface="Arial" pitchFamily="34" charset="0"/>
                <a:ea typeface="MS PGothic" pitchFamily="34" charset="-128"/>
              </a:rPr>
              <a:t>Part of NESA requirement is that students complete 70 hours mandatory work placement for a 240 hour course. </a:t>
            </a:r>
          </a:p>
          <a:p>
            <a:r>
              <a:rPr lang="en-AU" dirty="0"/>
              <a:t>http://educationstandards.nsw.edu.au/wps/portal/nesa/11-12/stage-6-learning-areas/vet</a:t>
            </a:r>
          </a:p>
          <a:p>
            <a:r>
              <a:rPr lang="en-AU" dirty="0"/>
              <a:t>http://ace.bostes.nsw.edu.au/higher-school-certificate/internal-assessment/vet</a:t>
            </a:r>
          </a:p>
          <a:p>
            <a:pPr marL="177554" indent="-177554"/>
            <a:r>
              <a:rPr lang="en-US" altLang="en-US" dirty="0">
                <a:latin typeface="Arial" pitchFamily="34" charset="0"/>
                <a:ea typeface="ヒラギノ角ゴ Pro W3" charset="-128"/>
              </a:rPr>
              <a:t>http://ace.bostes.nsw.edu.au/ace-8019</a:t>
            </a:r>
          </a:p>
          <a:p>
            <a:pPr marL="177554" indent="-177554"/>
            <a:r>
              <a:rPr lang="en-US" altLang="en-US" dirty="0">
                <a:latin typeface="Arial" pitchFamily="34" charset="0"/>
                <a:ea typeface="ヒラギノ角ゴ Pro W3" charset="-128"/>
              </a:rPr>
              <a:t>http://ace.bostes.nsw.edu.au/ace-8093</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22</a:t>
            </a:fld>
            <a:endParaRPr lang="en-US" altLang="x-none"/>
          </a:p>
        </p:txBody>
      </p:sp>
    </p:spTree>
    <p:extLst>
      <p:ext uri="{BB962C8B-B14F-4D97-AF65-F5344CB8AC3E}">
        <p14:creationId xmlns:p14="http://schemas.microsoft.com/office/powerpoint/2010/main" val="3658915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a:latin typeface="Arial" pitchFamily="34" charset="0"/>
                <a:ea typeface="ヒラギノ角ゴ Pro W3" charset="-128"/>
              </a:rPr>
              <a:t>Vocational Education and Training (VET) courses have an important role in the HSC. One third of students studying for their HSC undertake a VET course, which is reported on their Record of Achievement.</a:t>
            </a:r>
          </a:p>
          <a:p>
            <a:pPr marL="177554" indent="-177554">
              <a:buFontTx/>
              <a:buChar char="•"/>
            </a:pPr>
            <a:r>
              <a:rPr lang="en-AU" altLang="en-US" dirty="0">
                <a:latin typeface="Arial" pitchFamily="34" charset="0"/>
                <a:ea typeface="ヒラギノ角ゴ Pro W3" charset="-128"/>
              </a:rPr>
              <a:t>VET Courses are either Board Developed Courses, which may contribute to the calculation of an ATAR, or Board Endorsed Courses.</a:t>
            </a:r>
          </a:p>
          <a:p>
            <a:pPr marL="177554" indent="-177554">
              <a:buFontTx/>
              <a:buChar char="•"/>
            </a:pPr>
            <a:r>
              <a:rPr lang="en-AU" altLang="en-US" dirty="0">
                <a:latin typeface="Arial" pitchFamily="34" charset="0"/>
                <a:ea typeface="ヒラギノ角ゴ Pro W3" charset="-128"/>
              </a:rPr>
              <a:t>There are 13 Industry Curriculum Frameworks (2017), encompassing a range of Board Developed Courses, which allow students to gain Australian Qualifications Framework (AQF) Certificates, usually at Certificate II or III level. </a:t>
            </a:r>
          </a:p>
          <a:p>
            <a:pPr marL="177554" indent="-177554"/>
            <a:r>
              <a:rPr lang="en-AU" dirty="0"/>
              <a:t>http://www.boardofstudies.nsw.edu.au/voc_ed/industry-curriculum-frameworks.html</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23</a:t>
            </a:fld>
            <a:endParaRPr lang="en-US" altLang="x-none"/>
          </a:p>
        </p:txBody>
      </p:sp>
    </p:spTree>
    <p:extLst>
      <p:ext uri="{BB962C8B-B14F-4D97-AF65-F5344CB8AC3E}">
        <p14:creationId xmlns:p14="http://schemas.microsoft.com/office/powerpoint/2010/main" val="1913055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a:latin typeface="Arial" pitchFamily="34" charset="0"/>
                <a:ea typeface="ヒラギノ角ゴ Pro W3" charset="-128"/>
              </a:rPr>
              <a:t>An </a:t>
            </a:r>
            <a:r>
              <a:rPr lang="en-AU" altLang="en-US" b="1" dirty="0">
                <a:latin typeface="Arial" pitchFamily="34" charset="0"/>
                <a:ea typeface="ヒラギノ角ゴ Pro W3" charset="-128"/>
              </a:rPr>
              <a:t>AQF Certificate </a:t>
            </a:r>
            <a:r>
              <a:rPr lang="en-AU" altLang="en-US" dirty="0">
                <a:latin typeface="Arial" pitchFamily="34" charset="0"/>
                <a:ea typeface="ヒラギノ角ゴ Pro W3" charset="-128"/>
              </a:rPr>
              <a:t>is awarded to students in Vocational Education and Training (VET) courses who successfully complete all requirements of an Australian Qualifications Framework (AQF) Certificate.</a:t>
            </a:r>
          </a:p>
          <a:p>
            <a:pPr marL="177554" indent="-177554">
              <a:buFontTx/>
              <a:buChar char="•"/>
            </a:pPr>
            <a:r>
              <a:rPr lang="en-AU" altLang="en-US" b="1" dirty="0">
                <a:latin typeface="Arial" pitchFamily="34" charset="0"/>
                <a:ea typeface="ヒラギノ角ゴ Pro W3" charset="-128"/>
              </a:rPr>
              <a:t>A Statement of Attainment </a:t>
            </a:r>
            <a:r>
              <a:rPr lang="en-AU" altLang="en-US" dirty="0">
                <a:latin typeface="Arial" pitchFamily="34" charset="0"/>
                <a:ea typeface="ヒラギノ角ゴ Pro W3" charset="-128"/>
              </a:rPr>
              <a:t>is issued to students in VET courses who partially complete the requirements of an AQF Certificate.</a:t>
            </a:r>
          </a:p>
          <a:p>
            <a:r>
              <a:rPr lang="en-AU" altLang="en-US" dirty="0">
                <a:latin typeface="Arial" pitchFamily="34" charset="0"/>
                <a:ea typeface="ヒラギノ角ゴ Pro W3" charset="-128"/>
              </a:rPr>
              <a:t>http://educationstandards.nsw.edu.au/wps/portal/nesa/11-12/hsc/results-certificates/vet-qualifications</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24</a:t>
            </a:fld>
            <a:endParaRPr lang="en-US" altLang="x-none"/>
          </a:p>
        </p:txBody>
      </p:sp>
    </p:spTree>
    <p:extLst>
      <p:ext uri="{BB962C8B-B14F-4D97-AF65-F5344CB8AC3E}">
        <p14:creationId xmlns:p14="http://schemas.microsoft.com/office/powerpoint/2010/main" val="1395583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25</a:t>
            </a:fld>
            <a:endParaRPr lang="en-US" altLang="x-none"/>
          </a:p>
        </p:txBody>
      </p:sp>
    </p:spTree>
    <p:extLst>
      <p:ext uri="{BB962C8B-B14F-4D97-AF65-F5344CB8AC3E}">
        <p14:creationId xmlns:p14="http://schemas.microsoft.com/office/powerpoint/2010/main" val="3896626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is a </a:t>
            </a:r>
            <a:r>
              <a:rPr lang="en-AU" altLang="en-US" b="1" dirty="0">
                <a:latin typeface="Arial" pitchFamily="34" charset="0"/>
                <a:ea typeface="ヒラギノ角ゴ Pro W3" pitchFamily="-1" charset="-128"/>
              </a:rPr>
              <a:t>cumulative credential</a:t>
            </a:r>
            <a:r>
              <a:rPr lang="en-AU" altLang="en-US" dirty="0">
                <a:latin typeface="Arial" pitchFamily="34" charset="0"/>
                <a:ea typeface="ヒラギノ角ゴ Pro W3" pitchFamily="-1" charset="-128"/>
              </a:rPr>
              <a:t> in that it allows students to accumulate their academic results until they leave school.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a:solidFill>
                  <a:schemeClr val="tx1"/>
                </a:solidFill>
                <a:latin typeface="Arial" pitchFamily="34" charset="0"/>
                <a:ea typeface="ヒラギノ角ゴ Pro W3" pitchFamily="-1" charset="-128"/>
              </a:rPr>
              <a:t>and HSC results for students who have not completed their HSC</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It is of specific use to students leaving school prior to the HSC. </a:t>
            </a:r>
          </a:p>
          <a:p>
            <a:pPr>
              <a:defRPr/>
            </a:pPr>
            <a:endParaRPr lang="en-AU" altLang="en-US" dirty="0">
              <a:latin typeface="Arial" pitchFamily="34" charset="0"/>
              <a:ea typeface="ヒラギノ角ゴ Pro W3" pitchFamily="-1" charset="-128"/>
            </a:endParaRPr>
          </a:p>
          <a:p>
            <a:pPr>
              <a:defRPr/>
            </a:pPr>
            <a:r>
              <a:rPr lang="en-AU" altLang="en-US" dirty="0">
                <a:latin typeface="Arial" pitchFamily="34" charset="0"/>
                <a:ea typeface="ヒラギノ角ゴ Pro W3" pitchFamily="-1" charset="-128"/>
              </a:rPr>
              <a:t>http://educationstandards.nsw.edu.au/wps/portal/nesa/11-12/leaving-school/record-of-school-achievement</a:t>
            </a:r>
          </a:p>
          <a:p>
            <a:pPr>
              <a:defRPr/>
            </a:pPr>
            <a:r>
              <a:rPr lang="en-AU" altLang="en-US" dirty="0">
                <a:latin typeface="Arial" pitchFamily="34" charset="0"/>
                <a:ea typeface="ヒラギノ角ゴ Pro W3" pitchFamily="-1" charset="-128"/>
              </a:rPr>
              <a:t>https://studentsonline.bostes.nsw.edu.au/go/seniorstudy/</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26</a:t>
            </a:fld>
            <a:endParaRPr lang="en-US" altLang="x-none"/>
          </a:p>
        </p:txBody>
      </p:sp>
    </p:spTree>
    <p:extLst>
      <p:ext uri="{BB962C8B-B14F-4D97-AF65-F5344CB8AC3E}">
        <p14:creationId xmlns:p14="http://schemas.microsoft.com/office/powerpoint/2010/main" val="2677323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Arial" pitchFamily="34" charset="0"/>
                <a:ea typeface="ヒラギノ角ゴ Pro W3" charset="-128"/>
              </a:rPr>
              <a:t>The HSC testamur is awarded to students who have fulfilled all eligibility requirements for the HSC.</a:t>
            </a:r>
          </a:p>
          <a:p>
            <a:endParaRPr lang="en-AU" dirty="0"/>
          </a:p>
          <a:p>
            <a:r>
              <a:rPr lang="en-AU" dirty="0"/>
              <a:t>http://educationstandards.nsw.edu.au/wps/portal/nesa/11-12/hsc/results-certificates/results-documentation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27</a:t>
            </a:fld>
            <a:endParaRPr lang="en-US" altLang="x-none"/>
          </a:p>
        </p:txBody>
      </p:sp>
    </p:spTree>
    <p:extLst>
      <p:ext uri="{BB962C8B-B14F-4D97-AF65-F5344CB8AC3E}">
        <p14:creationId xmlns:p14="http://schemas.microsoft.com/office/powerpoint/2010/main" val="2419672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28</a:t>
            </a:fld>
            <a:endParaRPr lang="en-US" altLang="x-none"/>
          </a:p>
        </p:txBody>
      </p:sp>
    </p:spTree>
    <p:extLst>
      <p:ext uri="{BB962C8B-B14F-4D97-AF65-F5344CB8AC3E}">
        <p14:creationId xmlns:p14="http://schemas.microsoft.com/office/powerpoint/2010/main" val="1633325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29</a:t>
            </a:fld>
            <a:endParaRPr lang="en-US" altLang="x-none"/>
          </a:p>
        </p:txBody>
      </p:sp>
    </p:spTree>
    <p:extLst>
      <p:ext uri="{BB962C8B-B14F-4D97-AF65-F5344CB8AC3E}">
        <p14:creationId xmlns:p14="http://schemas.microsoft.com/office/powerpoint/2010/main" val="330447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Arial" pitchFamily="34" charset="0"/>
                <a:ea typeface="ヒラギノ角ゴ Pro W3" charset="-128"/>
                <a:cs typeface="Arial" panose="020B0604020202020204" pitchFamily="34" charset="0"/>
              </a:rPr>
              <a:t>Abilities - choose subjects where you are capable of doing well.</a:t>
            </a:r>
          </a:p>
          <a:p>
            <a:pPr marL="177554" indent="-177554">
              <a:buFontTx/>
              <a:buChar char="•"/>
            </a:pPr>
            <a:r>
              <a:rPr lang="en-US" altLang="en-US" dirty="0">
                <a:latin typeface="Arial" pitchFamily="34" charset="0"/>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7554" indent="-177554">
              <a:buFontTx/>
              <a:buChar char="•"/>
            </a:pPr>
            <a:r>
              <a:rPr lang="en-US" altLang="en-US" dirty="0">
                <a:latin typeface="Arial" pitchFamily="34" charset="0"/>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r>
              <a:rPr lang="en-US" altLang="en-US" dirty="0">
                <a:latin typeface="Arial" pitchFamily="34" charset="0"/>
                <a:ea typeface="ヒラギノ角ゴ Pro W3" charset="-128"/>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a:t>
            </a:fld>
            <a:endParaRPr lang="en-US" altLang="x-none"/>
          </a:p>
        </p:txBody>
      </p:sp>
    </p:spTree>
    <p:extLst>
      <p:ext uri="{BB962C8B-B14F-4D97-AF65-F5344CB8AC3E}">
        <p14:creationId xmlns:p14="http://schemas.microsoft.com/office/powerpoint/2010/main" val="2413007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30</a:t>
            </a:fld>
            <a:endParaRPr lang="en-US" altLang="x-none"/>
          </a:p>
        </p:txBody>
      </p:sp>
    </p:spTree>
    <p:extLst>
      <p:ext uri="{BB962C8B-B14F-4D97-AF65-F5344CB8AC3E}">
        <p14:creationId xmlns:p14="http://schemas.microsoft.com/office/powerpoint/2010/main" val="1180769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31</a:t>
            </a:fld>
            <a:endParaRPr lang="en-US" altLang="x-none"/>
          </a:p>
        </p:txBody>
      </p:sp>
    </p:spTree>
    <p:extLst>
      <p:ext uri="{BB962C8B-B14F-4D97-AF65-F5344CB8AC3E}">
        <p14:creationId xmlns:p14="http://schemas.microsoft.com/office/powerpoint/2010/main" val="3198646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7554" indent="-177554">
              <a:lnSpc>
                <a:spcPct val="90000"/>
              </a:lnSpc>
              <a:spcAft>
                <a:spcPts val="621"/>
              </a:spcAft>
              <a:buFont typeface="Arial" panose="020B0604020202020204" pitchFamily="34" charset="0"/>
              <a:buChar char="•"/>
              <a:defRPr/>
            </a:pPr>
            <a:r>
              <a:rPr lang="en-GB" altLang="en-US" dirty="0">
                <a:ea typeface="ＭＳ Ｐゴシック" pitchFamily="34" charset="-128"/>
                <a:cs typeface="Arial" charset="0"/>
              </a:rPr>
              <a:t>Internal Assessment. Why is it important?</a:t>
            </a:r>
          </a:p>
          <a:p>
            <a:pPr marL="651030" lvl="1" indent="-177554">
              <a:lnSpc>
                <a:spcPct val="90000"/>
              </a:lnSpc>
              <a:spcAft>
                <a:spcPts val="621"/>
              </a:spcAft>
              <a:buFont typeface="Courier New" panose="02070309020205020404" pitchFamily="49" charset="0"/>
              <a:buChar char="o"/>
              <a:defRPr/>
            </a:pPr>
            <a:r>
              <a:rPr lang="en-GB" altLang="en-US" dirty="0">
                <a:ea typeface="ＭＳ Ｐゴシック" pitchFamily="34" charset="-128"/>
                <a:cs typeface="Arial" charset="0"/>
              </a:rPr>
              <a:t>Contributes 50% of HSC mark</a:t>
            </a:r>
          </a:p>
          <a:p>
            <a:pPr marL="651030" lvl="1" indent="-177554">
              <a:lnSpc>
                <a:spcPct val="90000"/>
              </a:lnSpc>
              <a:spcAft>
                <a:spcPts val="621"/>
              </a:spcAft>
              <a:buFont typeface="Courier New" panose="02070309020205020404" pitchFamily="49" charset="0"/>
              <a:buChar char="o"/>
              <a:defRPr/>
            </a:pPr>
            <a:r>
              <a:rPr lang="en-GB" altLang="en-US" dirty="0">
                <a:ea typeface="ＭＳ Ｐゴシック" pitchFamily="34" charset="-128"/>
                <a:cs typeface="Arial" charset="0"/>
              </a:rPr>
              <a:t>Is a course completion requirement</a:t>
            </a:r>
          </a:p>
          <a:p>
            <a:pPr marL="651030" lvl="1" indent="-177554">
              <a:lnSpc>
                <a:spcPct val="90000"/>
              </a:lnSpc>
              <a:spcAft>
                <a:spcPts val="621"/>
              </a:spcAft>
              <a:buFont typeface="Courier New" panose="02070309020205020404" pitchFamily="49" charset="0"/>
              <a:buChar char="o"/>
              <a:defRPr/>
            </a:pPr>
            <a:r>
              <a:rPr lang="en-GB" altLang="en-US" dirty="0">
                <a:ea typeface="ＭＳ Ｐゴシック" pitchFamily="34" charset="-128"/>
                <a:cs typeface="Arial" charset="0"/>
              </a:rPr>
              <a:t>May be used to calculate an HSC mark in the case of a successful Illness/Misadventure appeal</a:t>
            </a:r>
          </a:p>
          <a:p>
            <a:pPr marL="177554" indent="-177554">
              <a:buFont typeface="Arial" panose="020B0604020202020204" pitchFamily="34" charset="0"/>
              <a:buChar char="•"/>
              <a:defRPr/>
            </a:pPr>
            <a:r>
              <a:rPr lang="en-AU" altLang="en-US" dirty="0">
                <a:ea typeface="ＭＳ Ｐゴシック" pitchFamily="34" charset="-128"/>
                <a:cs typeface="Arial" charset="0"/>
              </a:rPr>
              <a:t>School assessment marks in each course are moderated to place them on a state-wide scale.</a:t>
            </a:r>
          </a:p>
          <a:p>
            <a:pPr marL="177554" indent="-177554">
              <a:spcBef>
                <a:spcPts val="1864"/>
              </a:spcBef>
              <a:spcAft>
                <a:spcPts val="621"/>
              </a:spcAft>
              <a:buFont typeface="Arial" panose="020B0604020202020204" pitchFamily="34" charset="0"/>
              <a:buChar char="•"/>
              <a:defRPr/>
            </a:pPr>
            <a:r>
              <a:rPr lang="en-US" altLang="en-US" dirty="0">
                <a:ea typeface="ＭＳ Ｐゴシック" pitchFamily="34" charset="-128"/>
                <a:cs typeface="Arial" charset="0"/>
              </a:rPr>
              <a:t>Examination marks </a:t>
            </a:r>
            <a:r>
              <a:rPr lang="en-AU" altLang="en-US" dirty="0">
                <a:ea typeface="ヒラギノ角ゴ Pro W3" charset="-128"/>
              </a:rPr>
              <a:t>aligned to the standards-based reporting scale </a:t>
            </a:r>
            <a:r>
              <a:rPr lang="en-US" altLang="en-US" dirty="0">
                <a:ea typeface="ＭＳ Ｐゴシック" pitchFamily="34" charset="-128"/>
                <a:cs typeface="Arial" charset="0"/>
              </a:rPr>
              <a:t>contribute 50% of HSC mark.</a:t>
            </a:r>
          </a:p>
          <a:p>
            <a:pPr marL="177554" indent="-177554">
              <a:spcBef>
                <a:spcPts val="1864"/>
              </a:spcBef>
              <a:spcAft>
                <a:spcPts val="621"/>
              </a:spcAft>
              <a:buFont typeface="Arial" panose="020B0604020202020204" pitchFamily="34" charset="0"/>
              <a:buChar char="•"/>
              <a:defRPr/>
            </a:pPr>
            <a:r>
              <a:rPr lang="en-US" altLang="en-US" dirty="0">
                <a:ea typeface="ＭＳ Ｐゴシック" pitchFamily="34" charset="-128"/>
                <a:cs typeface="Arial" charset="0"/>
              </a:rPr>
              <a:t>Some courses have practical examinations and/or submitted works or projects in addition to the written HSC examination.</a:t>
            </a:r>
          </a:p>
          <a:p>
            <a:pPr marL="177554" indent="-177554">
              <a:spcBef>
                <a:spcPts val="1864"/>
              </a:spcBef>
              <a:spcAft>
                <a:spcPts val="621"/>
              </a:spcAft>
              <a:buFont typeface="Arial" panose="020B0604020202020204" pitchFamily="34" charset="0"/>
              <a:buChar char="•"/>
              <a:defRPr/>
            </a:pPr>
            <a:r>
              <a:rPr lang="en-US" altLang="en-US" dirty="0">
                <a:ea typeface="ＭＳ Ｐゴシック" pitchFamily="34" charset="-128"/>
                <a:cs typeface="Arial" charset="0"/>
              </a:rPr>
              <a:t>Written examinations are held in October and November each year.</a:t>
            </a:r>
          </a:p>
          <a:p>
            <a:pPr marL="177554" indent="-177554">
              <a:buFont typeface="Arial" panose="020B0604020202020204" pitchFamily="34" charset="0"/>
              <a:buChar char="•"/>
              <a:defRPr/>
            </a:pPr>
            <a:r>
              <a:rPr lang="en-AU" altLang="en-US" dirty="0">
                <a:ea typeface="ヒラギノ角ゴ Pro W3" charset="-128"/>
              </a:rPr>
              <a:t>For each course with a compulsory examination, reported information includes:</a:t>
            </a:r>
          </a:p>
          <a:p>
            <a:pPr marL="651030" lvl="1" indent="-177554">
              <a:buFont typeface="Courier New" panose="02070309020205020404" pitchFamily="49" charset="0"/>
              <a:buChar char="o"/>
              <a:defRPr/>
            </a:pPr>
            <a:r>
              <a:rPr lang="en-AU" altLang="en-US" dirty="0">
                <a:ea typeface="ヒラギノ角ゴ Pro W3" charset="-128"/>
              </a:rPr>
              <a:t>Examination mark aligned to the standards-based reporting scale</a:t>
            </a:r>
          </a:p>
          <a:p>
            <a:pPr marL="651030" lvl="1" indent="-177554">
              <a:buFont typeface="Courier New" panose="02070309020205020404" pitchFamily="49" charset="0"/>
              <a:buChar char="o"/>
              <a:defRPr/>
            </a:pPr>
            <a:r>
              <a:rPr lang="en-AU" altLang="en-US" dirty="0">
                <a:ea typeface="ヒラギノ角ゴ Pro W3" charset="-128"/>
              </a:rPr>
              <a:t>Moderated assessment mark</a:t>
            </a:r>
          </a:p>
          <a:p>
            <a:pPr marL="651030" lvl="1" indent="-177554">
              <a:buFont typeface="Courier New" panose="02070309020205020404" pitchFamily="49" charset="0"/>
              <a:buChar char="o"/>
              <a:defRPr/>
            </a:pPr>
            <a:r>
              <a:rPr lang="en-AU" altLang="en-US" dirty="0">
                <a:ea typeface="ヒラギノ角ゴ Pro W3" charset="-128"/>
              </a:rPr>
              <a:t>HSC mark</a:t>
            </a:r>
          </a:p>
          <a:p>
            <a:pPr marL="651030" lvl="1" indent="-177554">
              <a:buFont typeface="Courier New" panose="02070309020205020404" pitchFamily="49" charset="0"/>
              <a:buChar char="o"/>
              <a:defRPr/>
            </a:pPr>
            <a:r>
              <a:rPr lang="en-AU" altLang="en-US" dirty="0">
                <a:ea typeface="ヒラギノ角ゴ Pro W3" charset="-128"/>
              </a:rPr>
              <a:t>Corresponding Performance Band</a:t>
            </a:r>
          </a:p>
          <a:p>
            <a:r>
              <a:rPr lang="en-AU" dirty="0"/>
              <a:t>http://www.boardofstudies.nsw.edu.au/hsc-results/understanding.html</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32</a:t>
            </a:fld>
            <a:endParaRPr lang="en-US" altLang="x-none"/>
          </a:p>
        </p:txBody>
      </p:sp>
    </p:spTree>
    <p:extLst>
      <p:ext uri="{BB962C8B-B14F-4D97-AF65-F5344CB8AC3E}">
        <p14:creationId xmlns:p14="http://schemas.microsoft.com/office/powerpoint/2010/main" val="3498230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33</a:t>
            </a:fld>
            <a:endParaRPr lang="en-US" altLang="x-none"/>
          </a:p>
        </p:txBody>
      </p:sp>
    </p:spTree>
    <p:extLst>
      <p:ext uri="{BB962C8B-B14F-4D97-AF65-F5344CB8AC3E}">
        <p14:creationId xmlns:p14="http://schemas.microsoft.com/office/powerpoint/2010/main" val="3703081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34</a:t>
            </a:fld>
            <a:endParaRPr lang="en-US" altLang="x-none"/>
          </a:p>
        </p:txBody>
      </p:sp>
    </p:spTree>
    <p:extLst>
      <p:ext uri="{BB962C8B-B14F-4D97-AF65-F5344CB8AC3E}">
        <p14:creationId xmlns:p14="http://schemas.microsoft.com/office/powerpoint/2010/main" val="1671478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76">
              <a:defRPr/>
            </a:pPr>
            <a:r>
              <a:rPr lang="en-US" altLang="en-US" dirty="0">
                <a:latin typeface="Arial" pitchFamily="34" charset="0"/>
                <a:ea typeface="ヒラギノ角ゴ Pro W3" charset="-128"/>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35</a:t>
            </a:fld>
            <a:endParaRPr lang="en-US" altLang="x-none"/>
          </a:p>
        </p:txBody>
      </p:sp>
    </p:spTree>
    <p:extLst>
      <p:ext uri="{BB962C8B-B14F-4D97-AF65-F5344CB8AC3E}">
        <p14:creationId xmlns:p14="http://schemas.microsoft.com/office/powerpoint/2010/main" val="334184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a:t>
            </a:fld>
            <a:endParaRPr lang="en-US" altLang="x-none"/>
          </a:p>
        </p:txBody>
      </p:sp>
    </p:spTree>
    <p:extLst>
      <p:ext uri="{BB962C8B-B14F-4D97-AF65-F5344CB8AC3E}">
        <p14:creationId xmlns:p14="http://schemas.microsoft.com/office/powerpoint/2010/main" val="183382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http://ace.bostes.nsw.edu.au/ace-8064</a:t>
            </a:r>
          </a:p>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a:t>
            </a:fld>
            <a:endParaRPr lang="en-US" altLang="x-none"/>
          </a:p>
        </p:txBody>
      </p:sp>
    </p:spTree>
    <p:extLst>
      <p:ext uri="{BB962C8B-B14F-4D97-AF65-F5344CB8AC3E}">
        <p14:creationId xmlns:p14="http://schemas.microsoft.com/office/powerpoint/2010/main" val="187427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http://ace.bostes.nsw.edu.au/ace-8036</a:t>
            </a:r>
          </a:p>
          <a:p>
            <a:pPr>
              <a:defRPr/>
            </a:pPr>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6</a:t>
            </a:fld>
            <a:endParaRPr lang="en-US" altLang="x-none"/>
          </a:p>
        </p:txBody>
      </p:sp>
    </p:spTree>
    <p:extLst>
      <p:ext uri="{BB962C8B-B14F-4D97-AF65-F5344CB8AC3E}">
        <p14:creationId xmlns:p14="http://schemas.microsoft.com/office/powerpoint/2010/main" val="197186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Arial" pitchFamily="34" charset="0"/>
                <a:ea typeface="ヒラギノ角ゴ Pro W3" pitchFamily="-1" charset="-128"/>
                <a:cs typeface="Arial" panose="020B0604020202020204" pitchFamily="34" charset="0"/>
              </a:rPr>
              <a:t> optional</a:t>
            </a:r>
            <a:r>
              <a:rPr lang="en-AU" altLang="en-US" dirty="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Arial" pitchFamily="34" charset="0"/>
                <a:ea typeface="ヒラギノ角ゴ Pro W3" pitchFamily="-1" charset="-128"/>
                <a:cs typeface="Arial" panose="020B0604020202020204" pitchFamily="34" charset="0"/>
              </a:rPr>
              <a:t> wish </a:t>
            </a:r>
            <a:r>
              <a:rPr lang="en-AU" altLang="en-US" dirty="0">
                <a:latin typeface="Arial" pitchFamily="34" charset="0"/>
                <a:ea typeface="ヒラギノ角ゴ Pro W3" pitchFamily="-1" charset="-128"/>
                <a:cs typeface="Arial" panose="020B0604020202020204" pitchFamily="34" charset="0"/>
              </a:rPr>
              <a:t>to receive an ATAR,</a:t>
            </a:r>
            <a:r>
              <a:rPr lang="en-AU" altLang="en-US" baseline="0" dirty="0">
                <a:latin typeface="Arial" pitchFamily="34" charset="0"/>
                <a:ea typeface="ヒラギノ角ゴ Pro W3" pitchFamily="-1" charset="-128"/>
                <a:cs typeface="Arial" panose="020B0604020202020204" pitchFamily="34" charset="0"/>
              </a:rPr>
              <a:t> must undertake the optional examination.</a:t>
            </a:r>
            <a:endParaRPr lang="en-AU" altLang="en-US" dirty="0">
              <a:latin typeface="Arial" pitchFamily="34" charset="0"/>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a:latin typeface="Arial" panose="020B0604020202020204" pitchFamily="34" charset="0"/>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a:latin typeface="Arial" panose="020B0604020202020204" pitchFamily="34" charset="0"/>
                <a:ea typeface="ＭＳ Ｐゴシック" pitchFamily="34" charset="-128"/>
                <a:cs typeface="Arial" panose="020B0604020202020204" pitchFamily="34" charset="0"/>
              </a:rPr>
              <a:t> included in the pattern of study for Year 11. However</a:t>
            </a:r>
            <a:r>
              <a:rPr lang="en-US" altLang="en-US" baseline="0">
                <a:latin typeface="Arial" panose="020B0604020202020204" pitchFamily="34" charset="0"/>
                <a:ea typeface="ＭＳ Ｐゴシック" pitchFamily="34" charset="-128"/>
                <a:cs typeface="Arial" panose="020B0604020202020204" pitchFamily="34" charset="0"/>
              </a:rPr>
              <a:t>, from 2019 Year </a:t>
            </a:r>
            <a:r>
              <a:rPr lang="en-US" altLang="en-US" baseline="0" dirty="0">
                <a:latin typeface="Arial" panose="020B0604020202020204" pitchFamily="34" charset="0"/>
                <a:ea typeface="ＭＳ Ｐゴシック" pitchFamily="34" charset="-128"/>
                <a:cs typeface="Arial" panose="020B0604020202020204" pitchFamily="34" charset="0"/>
              </a:rPr>
              <a:t>12, this increases to 7 units of Science, to allow for the study of Science Extension. </a:t>
            </a: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Arial" pitchFamily="34" charset="0"/>
              <a:ea typeface="ヒラギノ角ゴ Pro W3" pitchFamily="-1" charset="-128"/>
              <a:cs typeface="Arial" panose="020B0604020202020204" pitchFamily="34" charset="0"/>
            </a:endParaRPr>
          </a:p>
          <a:p>
            <a:pPr>
              <a:buFont typeface="Arial" panose="020B0604020202020204" pitchFamily="34" charset="0"/>
              <a:buNone/>
              <a:defRPr/>
            </a:pPr>
            <a:r>
              <a:rPr lang="en-AU" altLang="en-US" dirty="0">
                <a:latin typeface="Arial" pitchFamily="34" charset="0"/>
                <a:ea typeface="ヒラギノ角ゴ Pro W3" pitchFamily="-1" charset="-128"/>
                <a:cs typeface="Arial" panose="020B0604020202020204" pitchFamily="34" charset="0"/>
              </a:rPr>
              <a:t>http://ace.bostes.nsw.edu.au/ace-8005</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7</a:t>
            </a:fld>
            <a:endParaRPr lang="en-US" altLang="x-none"/>
          </a:p>
        </p:txBody>
      </p:sp>
    </p:spTree>
    <p:extLst>
      <p:ext uri="{BB962C8B-B14F-4D97-AF65-F5344CB8AC3E}">
        <p14:creationId xmlns:p14="http://schemas.microsoft.com/office/powerpoint/2010/main" val="51464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Arial" pitchFamily="34" charset="0"/>
                <a:ea typeface="MS PGothic" pitchFamily="34" charset="-128"/>
              </a:rPr>
              <a:t>Board Developed Courses </a:t>
            </a:r>
            <a:r>
              <a:rPr lang="en-AU" altLang="en-US" dirty="0">
                <a:latin typeface="Arial" pitchFamily="34" charset="0"/>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Arial" pitchFamily="34" charset="0"/>
                <a:ea typeface="MS PGothic" pitchFamily="34" charset="-128"/>
              </a:rPr>
              <a:t>Board Endorsed Courses </a:t>
            </a:r>
            <a:r>
              <a:rPr lang="en-AU" altLang="en-US" dirty="0">
                <a:latin typeface="Arial" pitchFamily="34" charset="0"/>
                <a:ea typeface="MS PGothic" pitchFamily="34" charset="-128"/>
              </a:rPr>
              <a:t>have syllabuses endorsed by NESA to cater </a:t>
            </a:r>
            <a:r>
              <a:rPr lang="en-AU" altLang="en-US" dirty="0">
                <a:latin typeface="Arial" pitchFamily="34" charset="0"/>
                <a:ea typeface="ヒラギノ角ゴ Pro W3" charset="-128"/>
              </a:rPr>
              <a:t>for a wide candidature in areas of specific need not served by Board Developed Courses. </a:t>
            </a:r>
            <a:r>
              <a:rPr lang="en-AU" altLang="en-US" dirty="0">
                <a:latin typeface="Arial" pitchFamily="34" charset="0"/>
                <a:ea typeface="MS PGothic" pitchFamily="34" charset="-128"/>
              </a:rPr>
              <a:t>These courses may offer an alternative career path for students.</a:t>
            </a:r>
          </a:p>
          <a:p>
            <a:endParaRPr lang="en-AU" altLang="en-US" dirty="0">
              <a:latin typeface="Arial" pitchFamily="34" charset="0"/>
              <a:ea typeface="MS PGothic" pitchFamily="34" charset="-128"/>
            </a:endParaRPr>
          </a:p>
          <a:p>
            <a:r>
              <a:rPr lang="en-AU" altLang="en-US" dirty="0">
                <a:latin typeface="Arial" pitchFamily="34" charset="0"/>
                <a:ea typeface="MS PGothic" pitchFamily="34" charset="-128"/>
              </a:rPr>
              <a:t>http://ace.bostes.nsw.edu.au/ace-6001</a:t>
            </a:r>
          </a:p>
          <a:p>
            <a:r>
              <a:rPr lang="en-AU" altLang="en-US" dirty="0">
                <a:latin typeface="Arial" pitchFamily="34" charset="0"/>
                <a:ea typeface="MS PGothic" pitchFamily="34" charset="-128"/>
              </a:rPr>
              <a:t>http://ace.bostes.nsw.edu.au/ace-6005</a:t>
            </a:r>
            <a:endParaRPr lang="en-AU" altLang="en-US" dirty="0">
              <a:latin typeface="+mn-lt"/>
              <a:ea typeface="ＭＳ Ｐゴシック" pitchFamily="-1" charset="-128"/>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8</a:t>
            </a:fld>
            <a:endParaRPr lang="en-US" altLang="x-none"/>
          </a:p>
        </p:txBody>
      </p:sp>
    </p:spTree>
    <p:extLst>
      <p:ext uri="{BB962C8B-B14F-4D97-AF65-F5344CB8AC3E}">
        <p14:creationId xmlns:p14="http://schemas.microsoft.com/office/powerpoint/2010/main" val="232077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Course category listings available at the UAC Website: http://www.uac.edu.au/documents/undergraduate/HSCcourses.pdf</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9</a:t>
            </a:fld>
            <a:endParaRPr lang="en-US" altLang="x-none"/>
          </a:p>
        </p:txBody>
      </p:sp>
    </p:spTree>
    <p:extLst>
      <p:ext uri="{BB962C8B-B14F-4D97-AF65-F5344CB8AC3E}">
        <p14:creationId xmlns:p14="http://schemas.microsoft.com/office/powerpoint/2010/main" val="3196688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4866719"/>
            <a:ext cx="3129280" cy="1652259"/>
          </a:xfrm>
          <a:prstGeom prst="rect">
            <a:avLst/>
          </a:prstGeom>
        </p:spPr>
      </p:pic>
      <p:sp>
        <p:nvSpPr>
          <p:cNvPr id="12" name="Text Placeholder 11"/>
          <p:cNvSpPr>
            <a:spLocks noGrp="1"/>
          </p:cNvSpPr>
          <p:nvPr>
            <p:ph type="body" sz="quarter" idx="10" hasCustomPrompt="1"/>
          </p:nvPr>
        </p:nvSpPr>
        <p:spPr>
          <a:xfrm>
            <a:off x="741680" y="2291442"/>
            <a:ext cx="9144000" cy="833625"/>
          </a:xfrm>
          <a:prstGeom prst="rect">
            <a:avLst/>
          </a:prstGeom>
        </p:spPr>
        <p:txBody>
          <a:bodyPr/>
          <a:lstStyle>
            <a:lvl1pPr marL="0" indent="0" algn="l">
              <a:buNone/>
              <a:defRPr sz="2500" b="1" spc="30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13" name="Text Placeholder 11"/>
          <p:cNvSpPr>
            <a:spLocks noGrp="1"/>
          </p:cNvSpPr>
          <p:nvPr>
            <p:ph type="body" sz="quarter" idx="11" hasCustomPrompt="1"/>
          </p:nvPr>
        </p:nvSpPr>
        <p:spPr>
          <a:xfrm>
            <a:off x="751840" y="2774334"/>
            <a:ext cx="9144000" cy="833625"/>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sp>
        <p:nvSpPr>
          <p:cNvPr id="15" name="Text Placeholder 11"/>
          <p:cNvSpPr>
            <a:spLocks noGrp="1"/>
          </p:cNvSpPr>
          <p:nvPr>
            <p:ph type="body" sz="quarter" idx="12" hasCustomPrompt="1"/>
          </p:nvPr>
        </p:nvSpPr>
        <p:spPr>
          <a:xfrm>
            <a:off x="6786881" y="5540519"/>
            <a:ext cx="1731684" cy="833625"/>
          </a:xfrm>
          <a:prstGeom prst="rect">
            <a:avLst/>
          </a:prstGeom>
        </p:spPr>
        <p:txBody>
          <a:bodyPr/>
          <a:lstStyle>
            <a:lvl1pPr marL="0" marR="0" indent="0" algn="r" defTabSz="457200" rtl="0" eaLnBrk="1" fontAlgn="base" latinLnBrk="0" hangingPunct="1">
              <a:lnSpc>
                <a:spcPct val="100000"/>
              </a:lnSpc>
              <a:spcBef>
                <a:spcPct val="0"/>
              </a:spcBef>
              <a:spcAft>
                <a:spcPct val="0"/>
              </a:spcAft>
              <a:buClrTx/>
              <a:buSzTx/>
              <a:buFontTx/>
              <a:buNone/>
              <a:tabLst/>
              <a:defRPr lang="en-US" sz="1200" b="1" kern="1200">
                <a:solidFill>
                  <a:srgbClr val="280070"/>
                </a:solidFill>
                <a:effectLst/>
                <a:latin typeface="Arial" charset="0"/>
                <a:ea typeface="ＭＳ Ｐゴシック" charset="-128"/>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1200" b="1" kern="1200" dirty="0">
                <a:solidFill>
                  <a:srgbClr val="280070"/>
                </a:solidFill>
                <a:effectLst/>
                <a:latin typeface="Arial" charset="0"/>
                <a:ea typeface="ＭＳ Ｐゴシック" charset="-128"/>
                <a:cs typeface="+mn-cs"/>
              </a:rPr>
              <a:t>Presented</a:t>
            </a:r>
            <a:r>
              <a:rPr lang="en-US" sz="1200" b="1" kern="1200" baseline="0" dirty="0">
                <a:solidFill>
                  <a:srgbClr val="280070"/>
                </a:solidFill>
                <a:effectLst/>
                <a:latin typeface="Arial" charset="0"/>
                <a:ea typeface="ＭＳ Ｐゴシック" charset="-128"/>
                <a:cs typeface="+mn-cs"/>
              </a:rPr>
              <a:t> By </a:t>
            </a:r>
            <a:br>
              <a:rPr lang="en-US" sz="1200" b="1" kern="1200" baseline="0" dirty="0">
                <a:solidFill>
                  <a:srgbClr val="280070"/>
                </a:solidFill>
                <a:effectLst/>
                <a:latin typeface="Arial" charset="0"/>
                <a:ea typeface="ＭＳ Ｐゴシック" charset="-128"/>
                <a:cs typeface="+mn-cs"/>
              </a:rPr>
            </a:br>
            <a:r>
              <a:rPr lang="en-US" sz="1200" b="1" kern="1200" baseline="0" dirty="0">
                <a:solidFill>
                  <a:srgbClr val="280070"/>
                </a:solidFill>
                <a:effectLst/>
                <a:latin typeface="Arial" charset="0"/>
                <a:ea typeface="ＭＳ Ｐゴシック" charset="-128"/>
                <a:cs typeface="+mn-cs"/>
              </a:rPr>
              <a:t>Name Surname</a:t>
            </a:r>
            <a:br>
              <a:rPr lang="en-US" sz="1200" b="1" kern="1200" baseline="0" dirty="0">
                <a:solidFill>
                  <a:srgbClr val="280070"/>
                </a:solidFill>
                <a:effectLst/>
                <a:latin typeface="Arial" charset="0"/>
                <a:ea typeface="ＭＳ Ｐゴシック" charset="-128"/>
                <a:cs typeface="+mn-cs"/>
              </a:rPr>
            </a:br>
            <a:r>
              <a:rPr lang="en-US" sz="1200" b="0" kern="1200" dirty="0">
                <a:solidFill>
                  <a:srgbClr val="280070"/>
                </a:solidFill>
                <a:effectLst/>
                <a:latin typeface="Arial" charset="0"/>
                <a:ea typeface="ＭＳ Ｐゴシック" charset="-128"/>
                <a:cs typeface="+mn-cs"/>
              </a:rPr>
              <a:t>1</a:t>
            </a:r>
            <a:r>
              <a:rPr lang="en-US" sz="1200" b="0" kern="1200" baseline="30000" dirty="0">
                <a:solidFill>
                  <a:srgbClr val="280070"/>
                </a:solidFill>
                <a:effectLst/>
                <a:latin typeface="Arial" charset="0"/>
                <a:ea typeface="ＭＳ Ｐゴシック" charset="-128"/>
                <a:cs typeface="+mn-cs"/>
              </a:rPr>
              <a:t>st</a:t>
            </a:r>
            <a:r>
              <a:rPr lang="en-US" sz="1200" b="0" kern="1200" baseline="0" dirty="0">
                <a:solidFill>
                  <a:srgbClr val="280070"/>
                </a:solidFill>
                <a:effectLst/>
                <a:latin typeface="Arial" charset="0"/>
                <a:ea typeface="ＭＳ Ｐゴシック" charset="-128"/>
                <a:cs typeface="+mn-cs"/>
              </a:rPr>
              <a:t> January 2017</a:t>
            </a:r>
            <a:endParaRPr lang="en-US" sz="1200" b="1" kern="1200" dirty="0">
              <a:solidFill>
                <a:srgbClr val="280070"/>
              </a:solidFill>
              <a:effectLst/>
              <a:latin typeface="Arial" charset="0"/>
              <a:ea typeface="ＭＳ Ｐゴシック" charset="-128"/>
              <a:cs typeface="+mn-cs"/>
            </a:endParaRPr>
          </a:p>
          <a:p>
            <a:pPr algn="r">
              <a:lnSpc>
                <a:spcPct val="100000"/>
              </a:lnSpc>
            </a:pPr>
            <a:endParaRPr lang="en-US" sz="12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1107843752"/>
      </p:ext>
    </p:extLst>
  </p:cSld>
  <p:clrMapOvr>
    <a:masterClrMapping/>
  </p:clrMapOvr>
  <p:extLst mod="1">
    <p:ext uri="{DCECCB84-F9BA-43D5-87BE-67443E8EF086}">
      <p15:sldGuideLst xmlns:p15="http://schemas.microsoft.com/office/powerpoint/2012/main">
        <p15:guide id="1" orient="horz" pos="3861" userDrawn="1">
          <p15:clr>
            <a:srgbClr val="FBAE40"/>
          </p15:clr>
        </p15:guide>
        <p15:guide id="2" pos="4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p:cNvSpPr/>
          <p:nvPr userDrawn="1"/>
        </p:nvSpPr>
        <p:spPr>
          <a:xfrm>
            <a:off x="0" y="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3" y="2262476"/>
            <a:ext cx="8029575"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1.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2.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3.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4.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5. 	Page</a:t>
            </a:r>
            <a:r>
              <a:rPr lang="en-US" sz="1500" baseline="0" dirty="0"/>
              <a:t> title</a:t>
            </a:r>
            <a:endParaRPr lang="en-US" sz="1500" dirty="0"/>
          </a:p>
          <a:p>
            <a:endParaRPr lang="en-US" sz="1500" dirty="0"/>
          </a:p>
        </p:txBody>
      </p:sp>
      <p:sp>
        <p:nvSpPr>
          <p:cNvPr id="6" name="Text Placeholder 5"/>
          <p:cNvSpPr>
            <a:spLocks noGrp="1"/>
          </p:cNvSpPr>
          <p:nvPr>
            <p:ph type="body" sz="quarter" idx="13"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0" y="2763520"/>
            <a:ext cx="9144000" cy="873760"/>
          </a:xfrm>
          <a:prstGeom prst="rect">
            <a:avLst/>
          </a:prstGeom>
        </p:spPr>
        <p:txBody>
          <a:bodyPr/>
          <a:lstStyle>
            <a:lvl1pPr marL="0" indent="0" algn="ctr">
              <a:buNone/>
              <a:defRPr sz="3000" b="1" spc="30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25" name="Text Placeholder 11"/>
          <p:cNvSpPr>
            <a:spLocks noGrp="1"/>
          </p:cNvSpPr>
          <p:nvPr>
            <p:ph type="body" sz="quarter" idx="11" hasCustomPrompt="1"/>
          </p:nvPr>
        </p:nvSpPr>
        <p:spPr>
          <a:xfrm>
            <a:off x="538480" y="1401610"/>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26" name="Text Placeholder 6"/>
          <p:cNvSpPr>
            <a:spLocks noGrp="1"/>
          </p:cNvSpPr>
          <p:nvPr>
            <p:ph type="body" sz="quarter" idx="12" hasCustomPrompt="1"/>
          </p:nvPr>
        </p:nvSpPr>
        <p:spPr>
          <a:xfrm>
            <a:off x="574833" y="2262477"/>
            <a:ext cx="8029575"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7" name="Text Placeholder 6"/>
          <p:cNvSpPr>
            <a:spLocks noGrp="1"/>
          </p:cNvSpPr>
          <p:nvPr>
            <p:ph type="body" sz="quarter" idx="13" hasCustomPrompt="1"/>
          </p:nvPr>
        </p:nvSpPr>
        <p:spPr>
          <a:xfrm>
            <a:off x="574833" y="3872666"/>
            <a:ext cx="8029575" cy="149864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8" name="Text Placeholder 11"/>
          <p:cNvSpPr>
            <a:spLocks noGrp="1"/>
          </p:cNvSpPr>
          <p:nvPr>
            <p:ph type="body" sz="quarter" idx="14" hasCustomPrompt="1"/>
          </p:nvPr>
        </p:nvSpPr>
        <p:spPr>
          <a:xfrm>
            <a:off x="538480" y="3356854"/>
            <a:ext cx="8102283" cy="335962"/>
          </a:xfrm>
          <a:prstGeom prst="rect">
            <a:avLst/>
          </a:prstGeom>
        </p:spPr>
        <p:txBody>
          <a:bodyPr/>
          <a:lstStyle>
            <a:lvl1pPr marL="0" indent="0" algn="l">
              <a:buNone/>
              <a:defRPr sz="1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a:t>SUBTITLE</a:t>
            </a:r>
            <a:endParaRPr lang="en-US" dirty="0"/>
          </a:p>
          <a:p>
            <a:pPr lvl="0"/>
            <a:endParaRPr lang="en-US" dirty="0"/>
          </a:p>
        </p:txBody>
      </p:sp>
      <p:sp>
        <p:nvSpPr>
          <p:cNvPr id="10" name="Text Placeholder 5"/>
          <p:cNvSpPr>
            <a:spLocks noGrp="1"/>
          </p:cNvSpPr>
          <p:nvPr>
            <p:ph type="body" sz="quarter" idx="15"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67279208"/>
      </p:ext>
    </p:extLst>
  </p:cSld>
  <p:clrMapOvr>
    <a:masterClrMapping/>
  </p:clrMapOvr>
  <p:extLst mod="1">
    <p:ext uri="{DCECCB84-F9BA-43D5-87BE-67443E8EF086}">
      <p15:sldGuideLst xmlns:p15="http://schemas.microsoft.com/office/powerpoint/2012/main">
        <p15:guide id="1" pos="363" userDrawn="1">
          <p15:clr>
            <a:srgbClr val="FBAE40"/>
          </p15:clr>
        </p15:guide>
        <p15:guide id="2" pos="54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2262475"/>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4"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20" name="Text Placeholder 6"/>
          <p:cNvSpPr>
            <a:spLocks noGrp="1"/>
          </p:cNvSpPr>
          <p:nvPr>
            <p:ph type="body" sz="quarter" idx="13" hasCustomPrompt="1"/>
          </p:nvPr>
        </p:nvSpPr>
        <p:spPr>
          <a:xfrm>
            <a:off x="576263" y="2268776"/>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9" name="Text Placeholder 5"/>
          <p:cNvSpPr>
            <a:spLocks noGrp="1"/>
          </p:cNvSpPr>
          <p:nvPr>
            <p:ph type="body" sz="quarter" idx="14"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 Picture Slide">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2262475"/>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4"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6" name="Picture Placeholder 5"/>
          <p:cNvSpPr>
            <a:spLocks noGrp="1"/>
          </p:cNvSpPr>
          <p:nvPr>
            <p:ph type="pic" sz="quarter" idx="13" hasCustomPrompt="1"/>
          </p:nvPr>
        </p:nvSpPr>
        <p:spPr>
          <a:xfrm>
            <a:off x="576263" y="2262475"/>
            <a:ext cx="4033837" cy="3221037"/>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sp>
        <p:nvSpPr>
          <p:cNvPr id="9" name="Text Placeholder 5"/>
          <p:cNvSpPr>
            <a:spLocks noGrp="1"/>
          </p:cNvSpPr>
          <p:nvPr>
            <p:ph type="body" sz="quarter" idx="14"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 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59" y="5466080"/>
            <a:ext cx="2223889" cy="1040384"/>
          </a:xfrm>
          <a:prstGeom prst="rect">
            <a:avLst/>
          </a:prstGeom>
        </p:spPr>
      </p:pic>
      <p:sp>
        <p:nvSpPr>
          <p:cNvPr id="6" name="Rectangle 5"/>
          <p:cNvSpPr/>
          <p:nvPr userDrawn="1"/>
        </p:nvSpPr>
        <p:spPr>
          <a:xfrm>
            <a:off x="0" y="0"/>
            <a:ext cx="9144000" cy="513715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5293360" y="5466080"/>
            <a:ext cx="3403600" cy="1015663"/>
          </a:xfrm>
          <a:prstGeom prst="rect">
            <a:avLst/>
          </a:prstGeom>
          <a:noFill/>
        </p:spPr>
        <p:txBody>
          <a:bodyPr wrap="square" rtlCol="0">
            <a:spAutoFit/>
          </a:bodyPr>
          <a:lstStyle/>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0" name="Text Placeholder 9"/>
          <p:cNvSpPr>
            <a:spLocks noGrp="1"/>
          </p:cNvSpPr>
          <p:nvPr>
            <p:ph type="body" sz="quarter" idx="10" hasCustomPrompt="1"/>
          </p:nvPr>
        </p:nvSpPr>
        <p:spPr>
          <a:xfrm>
            <a:off x="766762" y="2265680"/>
            <a:ext cx="7610475" cy="487680"/>
          </a:xfrm>
          <a:prstGeom prst="rect">
            <a:avLst/>
          </a:prstGeom>
        </p:spPr>
        <p:txBody>
          <a:bodyPr/>
          <a:lstStyle>
            <a:lvl1pPr marL="0" indent="0" algn="ctr">
              <a:buNone/>
              <a:defRPr lang="en-US" sz="2000" b="1" kern="1200" spc="300" dirty="0" smtClean="0">
                <a:solidFill>
                  <a:srgbClr val="280070"/>
                </a:solidFill>
                <a:effectLst/>
                <a:latin typeface="Arial" charset="0"/>
                <a:ea typeface="ＭＳ Ｐゴシック" charset="-128"/>
              </a:defRPr>
            </a:lvl1pPr>
          </a:lstStyle>
          <a:p>
            <a:pPr algn="ctr"/>
            <a:r>
              <a:rPr lang="en-US" sz="2000" kern="1200" spc="300" dirty="0">
                <a:solidFill>
                  <a:srgbClr val="280070"/>
                </a:solidFill>
                <a:effectLst/>
                <a:latin typeface="Arial" charset="0"/>
                <a:ea typeface="ＭＳ Ｐゴシック" charset="-128"/>
                <a:cs typeface="+mn-cs"/>
              </a:rPr>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sp>
        <p:nvSpPr>
          <p:cNvPr id="12" name="Text Placeholder 9"/>
          <p:cNvSpPr>
            <a:spLocks noGrp="1"/>
          </p:cNvSpPr>
          <p:nvPr>
            <p:ph type="body" sz="quarter" idx="11" hasCustomPrompt="1"/>
          </p:nvPr>
        </p:nvSpPr>
        <p:spPr>
          <a:xfrm>
            <a:off x="776922" y="2946400"/>
            <a:ext cx="7610475" cy="1778000"/>
          </a:xfrm>
          <a:prstGeom prst="rect">
            <a:avLst/>
          </a:prstGeom>
        </p:spPr>
        <p:txBody>
          <a:bodyPr/>
          <a:lstStyle>
            <a:lvl1pPr marL="0" indent="0" algn="ctr">
              <a:buNone/>
              <a:defRPr lang="en-US" sz="1600" kern="1200" dirty="0" smtClean="0">
                <a:solidFill>
                  <a:schemeClr val="tx1">
                    <a:lumMod val="50000"/>
                  </a:schemeClr>
                </a:solidFill>
                <a:effectLst/>
                <a:latin typeface="Arial" charset="0"/>
                <a:ea typeface="ＭＳ Ｐゴシック" charset="-128"/>
              </a:defRPr>
            </a:lvl1pPr>
          </a:lstStyle>
          <a:p>
            <a:pPr algn="ctr"/>
            <a:r>
              <a:rPr lang="en-US" sz="1400" kern="1200" dirty="0">
                <a:solidFill>
                  <a:schemeClr val="tx1"/>
                </a:solidFill>
                <a:effectLst/>
                <a:latin typeface="Arial" charset="0"/>
                <a:ea typeface="ＭＳ Ｐゴシック" charset="-128"/>
                <a:cs typeface="+mn-cs"/>
              </a:rPr>
              <a:t>Contact Name</a:t>
            </a:r>
            <a:br>
              <a:rPr lang="en-US" sz="1400" kern="1200" dirty="0">
                <a:solidFill>
                  <a:schemeClr val="tx1"/>
                </a:solidFill>
                <a:effectLst/>
                <a:latin typeface="Arial" charset="0"/>
                <a:ea typeface="ＭＳ Ｐゴシック" charset="-128"/>
                <a:cs typeface="+mn-cs"/>
              </a:rPr>
            </a:br>
            <a:r>
              <a:rPr lang="en-US" sz="1400" kern="1200" dirty="0">
                <a:solidFill>
                  <a:schemeClr val="tx1"/>
                </a:solidFill>
                <a:effectLst/>
                <a:latin typeface="Arial" charset="0"/>
                <a:ea typeface="ＭＳ Ｐゴシック" charset="-128"/>
                <a:cs typeface="+mn-cs"/>
              </a:rPr>
              <a:t>name@nesa.nsw.edu.au</a:t>
            </a:r>
            <a:br>
              <a:rPr lang="en-US" sz="1400" kern="1200" dirty="0">
                <a:solidFill>
                  <a:schemeClr val="tx1"/>
                </a:solidFill>
                <a:effectLst/>
                <a:latin typeface="Arial" charset="0"/>
                <a:ea typeface="ＭＳ Ｐゴシック" charset="-128"/>
                <a:cs typeface="+mn-cs"/>
              </a:rPr>
            </a:br>
            <a:r>
              <a:rPr lang="en-US" sz="1400" kern="1200" dirty="0">
                <a:solidFill>
                  <a:schemeClr val="tx1"/>
                </a:solidFill>
                <a:effectLst/>
                <a:latin typeface="Arial" charset="0"/>
                <a:ea typeface="ＭＳ Ｐゴシック" charset="-128"/>
                <a:cs typeface="+mn-cs"/>
              </a:rPr>
              <a:t>02 9999 9999</a:t>
            </a:r>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755" r:id="rId2"/>
    <p:sldLayoutId id="2147483750" r:id="rId3"/>
    <p:sldLayoutId id="2147483746" r:id="rId4"/>
    <p:sldLayoutId id="2147483754" r:id="rId5"/>
    <p:sldLayoutId id="2147483756" r:id="rId6"/>
    <p:sldLayoutId id="2147483753"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ducationstandards.nsw.edu.a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uac.edu.a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Year 10 Subject Selection for Stage 6</a:t>
            </a:r>
          </a:p>
        </p:txBody>
      </p:sp>
      <p:sp>
        <p:nvSpPr>
          <p:cNvPr id="3" name="Text Placeholder 2"/>
          <p:cNvSpPr>
            <a:spLocks noGrp="1"/>
          </p:cNvSpPr>
          <p:nvPr>
            <p:ph type="body" sz="quarter" idx="11"/>
          </p:nvPr>
        </p:nvSpPr>
        <p:spPr/>
        <p:txBody>
          <a:bodyPr/>
          <a:lstStyle/>
          <a:p>
            <a:r>
              <a:rPr lang="en-US" dirty="0"/>
              <a:t>For Year 10 students and their parents.</a:t>
            </a:r>
          </a:p>
        </p:txBody>
      </p:sp>
    </p:spTree>
    <p:extLst>
      <p:ext uri="{BB962C8B-B14F-4D97-AF65-F5344CB8AC3E}">
        <p14:creationId xmlns:p14="http://schemas.microsoft.com/office/powerpoint/2010/main" val="105007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1950" y="1085851"/>
            <a:ext cx="8610600" cy="5524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a:t>
            </a:r>
          </a:p>
          <a:p>
            <a:endParaRPr lang="en-AU" dirty="0"/>
          </a:p>
        </p:txBody>
      </p:sp>
      <p:sp>
        <p:nvSpPr>
          <p:cNvPr id="3" name="Text Placeholder 2"/>
          <p:cNvSpPr>
            <a:spLocks noGrp="1"/>
          </p:cNvSpPr>
          <p:nvPr>
            <p:ph type="body" sz="quarter" idx="12"/>
          </p:nvPr>
        </p:nvSpPr>
        <p:spPr>
          <a:xfrm>
            <a:off x="361951" y="1638300"/>
            <a:ext cx="8242458" cy="3845213"/>
          </a:xfrm>
        </p:spPr>
        <p:txBody>
          <a:bodyPr/>
          <a:lstStyle/>
          <a:p>
            <a:pPr>
              <a:lnSpc>
                <a:spcPct val="150000"/>
              </a:lnSpc>
              <a:spcBef>
                <a:spcPts val="1800"/>
              </a:spcBef>
              <a:spcAft>
                <a:spcPts val="600"/>
              </a:spcAft>
              <a:defRPr/>
            </a:pPr>
            <a:r>
              <a:rPr lang="en-AU" altLang="en-US" sz="2400" dirty="0">
                <a:latin typeface="Helvetica" pitchFamily="34" charset="0"/>
                <a:ea typeface="ＭＳ Ｐゴシック" pitchFamily="34" charset="-128"/>
                <a:cs typeface="Helvetica" pitchFamily="34" charset="0"/>
              </a:rPr>
              <a:t>Students must:</a:t>
            </a:r>
          </a:p>
          <a:p>
            <a:pPr marL="622300" lvl="1" indent="-266700" eaLnBrk="1" hangingPunct="1">
              <a:spcBef>
                <a:spcPts val="1200"/>
              </a:spcBef>
              <a:buFont typeface="Arial" charset="0"/>
              <a:buChar char="•"/>
              <a:defRPr/>
            </a:pPr>
            <a:r>
              <a:rPr lang="en-AU" altLang="en-US" sz="2400" b="1" dirty="0">
                <a:solidFill>
                  <a:srgbClr val="280070"/>
                </a:solidFill>
                <a:latin typeface="Helvetica" pitchFamily="34" charset="0"/>
                <a:ea typeface="ＭＳ Ｐゴシック" pitchFamily="34" charset="-128"/>
                <a:cs typeface="Helvetica" pitchFamily="34" charset="0"/>
              </a:rPr>
              <a:t>follow the course </a:t>
            </a:r>
            <a:r>
              <a:rPr lang="en-AU" altLang="en-US" sz="2400" dirty="0">
                <a:latin typeface="Helvetica" pitchFamily="34" charset="0"/>
                <a:ea typeface="ＭＳ Ｐゴシック" pitchFamily="34" charset="-128"/>
                <a:cs typeface="Helvetica" pitchFamily="34" charset="0"/>
              </a:rPr>
              <a:t>developed or endorsed by NESA</a:t>
            </a:r>
          </a:p>
          <a:p>
            <a:pPr marL="622300" lvl="1" indent="-266700" eaLnBrk="1" hangingPunct="1">
              <a:spcBef>
                <a:spcPts val="1200"/>
              </a:spcBef>
              <a:buFont typeface="Arial" charset="0"/>
              <a:buChar char="•"/>
              <a:defRPr/>
            </a:pPr>
            <a:r>
              <a:rPr lang="en-AU" altLang="en-US" sz="2400" b="1" dirty="0">
                <a:solidFill>
                  <a:srgbClr val="280070"/>
                </a:solidFill>
                <a:latin typeface="Helvetica" pitchFamily="34" charset="0"/>
                <a:ea typeface="ＭＳ Ｐゴシック" pitchFamily="34" charset="-128"/>
                <a:cs typeface="Helvetica" pitchFamily="34" charset="0"/>
              </a:rPr>
              <a:t>apply themselves </a:t>
            </a:r>
            <a:r>
              <a:rPr lang="en-AU" altLang="en-US" sz="2400"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622300" lvl="1" indent="-266700" eaLnBrk="1" hangingPunct="1">
              <a:spcBef>
                <a:spcPts val="1200"/>
              </a:spcBef>
              <a:buFont typeface="Arial" charset="0"/>
              <a:buChar char="•"/>
              <a:defRPr/>
            </a:pPr>
            <a:r>
              <a:rPr lang="en-AU" altLang="en-US" sz="2400" b="1" dirty="0">
                <a:solidFill>
                  <a:srgbClr val="280070"/>
                </a:solidFill>
                <a:latin typeface="Helvetica" pitchFamily="34" charset="0"/>
                <a:ea typeface="ＭＳ Ｐゴシック" pitchFamily="34" charset="-128"/>
                <a:cs typeface="Helvetica" pitchFamily="34" charset="0"/>
              </a:rPr>
              <a:t>achieve</a:t>
            </a:r>
            <a:r>
              <a:rPr lang="en-AU" altLang="en-US" sz="2400" b="1" dirty="0">
                <a:latin typeface="Helvetica" pitchFamily="34" charset="0"/>
                <a:ea typeface="ＭＳ Ｐゴシック" pitchFamily="34" charset="-128"/>
                <a:cs typeface="Helvetica" pitchFamily="34" charset="0"/>
              </a:rPr>
              <a:t> </a:t>
            </a:r>
            <a:r>
              <a:rPr lang="en-AU" altLang="en-US" sz="2400" dirty="0">
                <a:latin typeface="Helvetica" pitchFamily="34" charset="0"/>
                <a:ea typeface="ＭＳ Ｐゴシック" pitchFamily="34" charset="-128"/>
                <a:cs typeface="Helvetica" pitchFamily="34" charset="0"/>
              </a:rPr>
              <a:t>some or all of the course outcomes</a:t>
            </a:r>
          </a:p>
          <a:p>
            <a:pPr marL="355600" lvl="1" eaLnBrk="1" hangingPunct="1">
              <a:spcBef>
                <a:spcPts val="1200"/>
              </a:spcBef>
              <a:defRPr/>
            </a:pPr>
            <a:r>
              <a:rPr lang="en-AU" altLang="en-US" sz="2400" dirty="0">
                <a:latin typeface="Helvetica" pitchFamily="34" charset="0"/>
                <a:ea typeface="ＭＳ Ｐゴシック" pitchFamily="34" charset="-128"/>
                <a:cs typeface="Helvetica" pitchFamily="34" charset="0"/>
              </a:rPr>
              <a:t>VET Board Developed Courses require students to complete mandatory work placement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427384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0500" y="1009651"/>
            <a:ext cx="8953500" cy="971550"/>
          </a:xfrm>
        </p:spPr>
        <p:txBody>
          <a:bodyPr/>
          <a:lstStyle/>
          <a:p>
            <a:pPr algn="ctr"/>
            <a:r>
              <a:rPr lang="en-AU" altLang="en-US" sz="28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ADDITIONAL COMPLETION REQUIREMENTS FOR HSC COURSES</a:t>
            </a:r>
          </a:p>
          <a:p>
            <a:endParaRPr lang="en-AU" dirty="0"/>
          </a:p>
        </p:txBody>
      </p:sp>
      <p:sp>
        <p:nvSpPr>
          <p:cNvPr id="3" name="Text Placeholder 2"/>
          <p:cNvSpPr>
            <a:spLocks noGrp="1"/>
          </p:cNvSpPr>
          <p:nvPr>
            <p:ph type="body" sz="quarter" idx="12"/>
          </p:nvPr>
        </p:nvSpPr>
        <p:spPr>
          <a:xfrm>
            <a:off x="190500" y="2171700"/>
            <a:ext cx="8629649" cy="3311814"/>
          </a:xfrm>
        </p:spPr>
        <p:txBody>
          <a:bodyPr/>
          <a:lstStyle/>
          <a:p>
            <a:pPr>
              <a:spcBef>
                <a:spcPts val="1800"/>
              </a:spcBef>
              <a:spcAft>
                <a:spcPts val="600"/>
              </a:spcAft>
              <a:defRPr/>
            </a:pPr>
            <a:r>
              <a:rPr lang="en-AU" altLang="en-US" sz="2400" b="1" dirty="0">
                <a:solidFill>
                  <a:srgbClr val="280070"/>
                </a:solidFill>
                <a:latin typeface="Helvetica" pitchFamily="34" charset="0"/>
                <a:ea typeface="ＭＳ Ｐゴシック" pitchFamily="34" charset="-128"/>
                <a:cs typeface="Helvetica" pitchFamily="34" charset="0"/>
              </a:rPr>
              <a:t>Students must:</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complete HSC assessment tasks that contribute in </a:t>
            </a:r>
            <a:r>
              <a:rPr lang="en-AU" altLang="en-US" sz="2400" b="1" dirty="0">
                <a:solidFill>
                  <a:srgbClr val="280070"/>
                </a:solidFill>
                <a:latin typeface="Helvetica" pitchFamily="34" charset="0"/>
                <a:ea typeface="ＭＳ Ｐゴシック" pitchFamily="34" charset="-128"/>
                <a:cs typeface="Helvetica" pitchFamily="34" charset="0"/>
              </a:rPr>
              <a:t>excess of 50 per cent </a:t>
            </a:r>
            <a:r>
              <a:rPr lang="en-AU" altLang="en-US" sz="2400" dirty="0">
                <a:latin typeface="Helvetica" pitchFamily="34" charset="0"/>
                <a:ea typeface="ＭＳ Ｐゴシック" pitchFamily="34" charset="-128"/>
                <a:cs typeface="Helvetica" pitchFamily="34" charset="0"/>
              </a:rPr>
              <a:t>of available marks in courses where internal assessment marks are submitted, and</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sit for and make a </a:t>
            </a:r>
            <a:r>
              <a:rPr lang="en-AU" altLang="en-US" sz="2400" b="1" dirty="0">
                <a:solidFill>
                  <a:srgbClr val="280070"/>
                </a:solidFill>
                <a:latin typeface="Helvetica" pitchFamily="34" charset="0"/>
                <a:ea typeface="ＭＳ Ｐゴシック" pitchFamily="34" charset="-128"/>
                <a:cs typeface="Helvetica" pitchFamily="34" charset="0"/>
              </a:rPr>
              <a:t>serious attempt </a:t>
            </a:r>
            <a:r>
              <a:rPr lang="en-AU" altLang="en-US" sz="2400" dirty="0">
                <a:latin typeface="Helvetica" pitchFamily="34" charset="0"/>
                <a:ea typeface="ＭＳ Ｐゴシック" pitchFamily="34" charset="-128"/>
                <a:cs typeface="Helvetica" pitchFamily="34" charset="0"/>
              </a:rPr>
              <a:t>at any requisite Higher School Certificate examinations for a course</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7267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58241"/>
            <a:ext cx="8102283" cy="518159"/>
          </a:xfrm>
        </p:spPr>
        <p:txBody>
          <a:bodyPr/>
          <a:lstStyle/>
          <a:p>
            <a:pPr algn="ctr"/>
            <a:r>
              <a:rPr lang="en-US" altLang="en-US" sz="2800" dirty="0">
                <a:effectLst>
                  <a:outerShdw blurRad="38100" dist="38100" dir="2700000" algn="tl">
                    <a:srgbClr val="C0C0C0"/>
                  </a:outerShdw>
                </a:effectLst>
                <a:latin typeface="Calibri" pitchFamily="34" charset="0"/>
                <a:ea typeface="MS PGothic" pitchFamily="34" charset="-128"/>
              </a:rPr>
              <a:t>HSC: All My Own Work</a:t>
            </a:r>
          </a:p>
          <a:p>
            <a:endParaRPr lang="en-AU" dirty="0"/>
          </a:p>
        </p:txBody>
      </p:sp>
      <p:sp>
        <p:nvSpPr>
          <p:cNvPr id="3" name="Text Placeholder 2"/>
          <p:cNvSpPr>
            <a:spLocks noGrp="1"/>
          </p:cNvSpPr>
          <p:nvPr>
            <p:ph type="body" sz="quarter" idx="12"/>
          </p:nvPr>
        </p:nvSpPr>
        <p:spPr>
          <a:xfrm>
            <a:off x="574833" y="1813560"/>
            <a:ext cx="8029575" cy="4221480"/>
          </a:xfrm>
        </p:spPr>
        <p:txBody>
          <a:bodyPr/>
          <a:lstStyle/>
          <a:p>
            <a:pPr marL="342900" lvl="1" indent="-342900">
              <a:spcBef>
                <a:spcPts val="1800"/>
              </a:spcBef>
              <a:spcAft>
                <a:spcPts val="600"/>
              </a:spcAft>
              <a:buFont typeface="Arial" pitchFamily="34" charset="0"/>
              <a:buChar char="•"/>
            </a:pPr>
            <a:r>
              <a:rPr lang="en-AU" altLang="en-US" sz="2400" dirty="0">
                <a:latin typeface="Helvetica" charset="0"/>
              </a:rPr>
              <a:t>HSC: All My Own Work is a </a:t>
            </a:r>
            <a:r>
              <a:rPr lang="en-AU" altLang="en-US" sz="2400" b="1" dirty="0">
                <a:solidFill>
                  <a:srgbClr val="280070"/>
                </a:solidFill>
                <a:latin typeface="Helvetica" charset="0"/>
              </a:rPr>
              <a:t>mandatory program </a:t>
            </a:r>
            <a:r>
              <a:rPr lang="en-AU" altLang="en-US" sz="2400" dirty="0">
                <a:latin typeface="Helvetica" charset="0"/>
              </a:rPr>
              <a:t>designed to help HSC students to follow the principles and practices of good scholarship.</a:t>
            </a:r>
          </a:p>
          <a:p>
            <a:pPr marL="342900" lvl="1" indent="-342900">
              <a:spcBef>
                <a:spcPts val="1800"/>
              </a:spcBef>
              <a:spcAft>
                <a:spcPts val="600"/>
              </a:spcAft>
              <a:buFont typeface="Arial" pitchFamily="34" charset="0"/>
              <a:buChar char="•"/>
            </a:pPr>
            <a:r>
              <a:rPr lang="en-AU" altLang="en-US" sz="2400" dirty="0">
                <a:latin typeface="Helvetica" charset="0"/>
              </a:rPr>
              <a:t>It consists of five modules:</a:t>
            </a:r>
          </a:p>
          <a:p>
            <a:pPr marL="742950" lvl="2" indent="-342900">
              <a:spcBef>
                <a:spcPts val="600"/>
              </a:spcBef>
              <a:buFont typeface="Wingdings" pitchFamily="2" charset="2"/>
              <a:buChar char="Ø"/>
            </a:pPr>
            <a:r>
              <a:rPr lang="en-AU" altLang="en-US" dirty="0">
                <a:latin typeface="Helvetica" charset="0"/>
              </a:rPr>
              <a:t>Scholarship Principles and Practices</a:t>
            </a:r>
          </a:p>
          <a:p>
            <a:pPr marL="742950" lvl="2" indent="-342900">
              <a:spcBef>
                <a:spcPts val="600"/>
              </a:spcBef>
              <a:buFont typeface="Wingdings" pitchFamily="2" charset="2"/>
              <a:buChar char="Ø"/>
            </a:pPr>
            <a:r>
              <a:rPr lang="en-AU" altLang="en-US" dirty="0">
                <a:latin typeface="Helvetica" charset="0"/>
              </a:rPr>
              <a:t>Acknowledging Sources</a:t>
            </a:r>
          </a:p>
          <a:p>
            <a:pPr marL="742950" lvl="2" indent="-342900">
              <a:spcBef>
                <a:spcPts val="600"/>
              </a:spcBef>
              <a:buFont typeface="Wingdings" pitchFamily="2" charset="2"/>
              <a:buChar char="Ø"/>
            </a:pPr>
            <a:r>
              <a:rPr lang="en-AU" altLang="en-US" dirty="0">
                <a:latin typeface="Helvetica" charset="0"/>
              </a:rPr>
              <a:t>Plagiarism</a:t>
            </a:r>
          </a:p>
          <a:p>
            <a:pPr marL="742950" lvl="2" indent="-342900">
              <a:spcBef>
                <a:spcPts val="600"/>
              </a:spcBef>
              <a:buFont typeface="Wingdings" pitchFamily="2" charset="2"/>
              <a:buChar char="Ø"/>
            </a:pPr>
            <a:r>
              <a:rPr lang="en-AU" altLang="en-US" dirty="0">
                <a:latin typeface="Helvetica" charset="0"/>
              </a:rPr>
              <a:t>Copyright</a:t>
            </a:r>
          </a:p>
          <a:p>
            <a:pPr marL="742950" lvl="2" indent="-342900">
              <a:spcBef>
                <a:spcPts val="600"/>
              </a:spcBef>
              <a:buFont typeface="Wingdings" pitchFamily="2" charset="2"/>
              <a:buChar char="Ø"/>
            </a:pPr>
            <a:r>
              <a:rPr lang="en-AU" altLang="en-US" dirty="0">
                <a:latin typeface="Helvetica" charset="0"/>
              </a:rPr>
              <a:t>Working with Others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36873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ltLang="en-US" sz="3600" dirty="0">
                <a:ea typeface="Geneva" charset="0"/>
                <a:cs typeface="Geneva" charset="0"/>
              </a:rPr>
              <a:t>Key Features of some Courses</a:t>
            </a:r>
            <a:endParaRPr lang="en-AU" sz="3600" dirty="0"/>
          </a:p>
        </p:txBody>
      </p:sp>
    </p:spTree>
    <p:extLst>
      <p:ext uri="{BB962C8B-B14F-4D97-AF65-F5344CB8AC3E}">
        <p14:creationId xmlns:p14="http://schemas.microsoft.com/office/powerpoint/2010/main" val="282122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62051"/>
            <a:ext cx="8102283" cy="571499"/>
          </a:xfrm>
        </p:spPr>
        <p:txBody>
          <a:bodyPr/>
          <a:lstStyle/>
          <a:p>
            <a:pPr algn="ctr"/>
            <a:r>
              <a:rPr lang="en-AU" altLang="en-US" sz="2800" dirty="0">
                <a:effectLst>
                  <a:outerShdw blurRad="38100" dist="38100" dir="2700000" algn="tl">
                    <a:srgbClr val="000000">
                      <a:alpha val="43137"/>
                    </a:srgbClr>
                  </a:outerShdw>
                </a:effectLst>
                <a:cs typeface="Arial" pitchFamily="34" charset="0"/>
              </a:rPr>
              <a:t>English – Year 11</a:t>
            </a:r>
            <a:endParaRPr lang="en-AU" sz="2800"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381000" y="2131060"/>
            <a:ext cx="8629649" cy="3831590"/>
          </a:xfrm>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English Advanced </a:t>
            </a:r>
          </a:p>
          <a:p>
            <a:pPr marL="800100" lvl="1" indent="-342900">
              <a:spcBef>
                <a:spcPts val="600"/>
              </a:spcBef>
              <a:spcAft>
                <a:spcPts val="60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English Extension 1 (must be studied with Advanced)</a:t>
            </a:r>
          </a:p>
          <a:p>
            <a:pPr marL="342900" indent="-342900">
              <a:spcBef>
                <a:spcPts val="600"/>
              </a:spcBef>
              <a:spcAft>
                <a:spcPts val="600"/>
              </a:spcAft>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Standard</a:t>
            </a:r>
          </a:p>
          <a:p>
            <a:pPr marL="342900" indent="-342900">
              <a:spcBef>
                <a:spcPts val="600"/>
              </a:spcBef>
              <a:spcAft>
                <a:spcPts val="600"/>
              </a:spcAft>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EAL/D </a:t>
            </a:r>
            <a:r>
              <a:rPr lang="en-AU" altLang="en-US" sz="2000" b="1" dirty="0">
                <a:solidFill>
                  <a:srgbClr val="280070"/>
                </a:solidFill>
                <a:latin typeface="Helvetica" pitchFamily="34" charset="0"/>
                <a:ea typeface="ＭＳ Ｐゴシック" pitchFamily="34" charset="-128"/>
                <a:cs typeface="Helvetica" pitchFamily="34" charset="0"/>
              </a:rPr>
              <a:t>(English as an additional language or dialect)</a:t>
            </a:r>
            <a:endParaRPr lang="en-AU" altLang="en-US" sz="2000" dirty="0">
              <a:latin typeface="Helvetica" pitchFamily="34" charset="0"/>
              <a:ea typeface="ＭＳ Ｐゴシック" pitchFamily="34" charset="-128"/>
              <a:cs typeface="Helvetica" pitchFamily="34" charset="0"/>
            </a:endParaRPr>
          </a:p>
          <a:p>
            <a:pPr marL="342900" indent="-342900">
              <a:spcBef>
                <a:spcPts val="600"/>
              </a:spcBef>
              <a:spcAft>
                <a:spcPts val="600"/>
              </a:spcAft>
              <a:buClr>
                <a:schemeClr val="tx1"/>
              </a:buClr>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Studies</a:t>
            </a:r>
            <a:endParaRPr lang="en-AU" altLang="en-US" sz="2800" dirty="0">
              <a:solidFill>
                <a:srgbClr val="280070"/>
              </a:solidFill>
              <a:latin typeface="Helvetica" pitchFamily="34" charset="0"/>
              <a:ea typeface="ＭＳ Ｐゴシック" pitchFamily="34" charset="-128"/>
              <a:cs typeface="Helvetica" pitchFamily="34" charset="0"/>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034936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90601"/>
            <a:ext cx="8102283" cy="514349"/>
          </a:xfrm>
        </p:spPr>
        <p:txBody>
          <a:bodyPr/>
          <a:lstStyle/>
          <a:p>
            <a:pPr algn="ctr"/>
            <a:r>
              <a:rPr lang="en-AU" sz="2800" dirty="0">
                <a:effectLst>
                  <a:outerShdw blurRad="38100" dist="38100" dir="2700000" algn="tl">
                    <a:srgbClr val="000000">
                      <a:alpha val="43137"/>
                    </a:srgbClr>
                  </a:outerShdw>
                </a:effectLst>
              </a:rPr>
              <a:t>English – Year 12</a:t>
            </a:r>
          </a:p>
        </p:txBody>
      </p:sp>
      <p:sp>
        <p:nvSpPr>
          <p:cNvPr id="3" name="Text Placeholder 2"/>
          <p:cNvSpPr>
            <a:spLocks noGrp="1"/>
          </p:cNvSpPr>
          <p:nvPr>
            <p:ph type="body" sz="quarter" idx="12"/>
          </p:nvPr>
        </p:nvSpPr>
        <p:spPr>
          <a:xfrm>
            <a:off x="304801" y="1676400"/>
            <a:ext cx="8553450" cy="3807113"/>
          </a:xfrm>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English Advanced </a:t>
            </a:r>
          </a:p>
          <a:p>
            <a:pPr lvl="1">
              <a:spcBef>
                <a:spcPts val="600"/>
              </a:spcBef>
              <a:spcAft>
                <a:spcPts val="600"/>
              </a:spcAft>
              <a:buFont typeface="Wingdings" pitchFamily="2" charset="2"/>
              <a:buChar char="Ø"/>
            </a:pPr>
            <a:r>
              <a:rPr lang="en-AU" altLang="en-US" sz="2400" dirty="0">
                <a:latin typeface="Helvetica" charset="0"/>
              </a:rPr>
              <a:t>English Extension 1 (must be studied with Advanced)</a:t>
            </a:r>
          </a:p>
          <a:p>
            <a:pPr lvl="1">
              <a:spcBef>
                <a:spcPts val="600"/>
              </a:spcBef>
              <a:spcAft>
                <a:spcPts val="600"/>
              </a:spcAft>
              <a:buFont typeface="Wingdings" pitchFamily="2" charset="2"/>
              <a:buChar char="Ø"/>
            </a:pPr>
            <a:r>
              <a:rPr lang="en-AU" altLang="en-US" sz="2400" dirty="0">
                <a:latin typeface="Helvetica" charset="0"/>
              </a:rPr>
              <a:t>English Extension 2 (must be studied with Extension 1)</a:t>
            </a:r>
            <a:endParaRPr lang="en-AU" altLang="en-US" sz="2400" dirty="0">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Standard</a:t>
            </a:r>
          </a:p>
          <a:p>
            <a:pPr marL="342900" indent="-342900">
              <a:spcBef>
                <a:spcPts val="600"/>
              </a:spcBef>
              <a:spcAft>
                <a:spcPts val="600"/>
              </a:spcAft>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EAL/D</a:t>
            </a:r>
            <a:endParaRPr lang="en-AU" altLang="en-US" sz="2800" dirty="0">
              <a:latin typeface="Helvetica" pitchFamily="34" charset="0"/>
              <a:ea typeface="ＭＳ Ｐゴシック" pitchFamily="34" charset="-128"/>
              <a:cs typeface="Helvetica" pitchFamily="34" charset="0"/>
            </a:endParaRPr>
          </a:p>
          <a:p>
            <a:pPr marL="342900" indent="-342900">
              <a:spcBef>
                <a:spcPts val="600"/>
              </a:spcBef>
              <a:spcAft>
                <a:spcPts val="600"/>
              </a:spcAft>
              <a:buClr>
                <a:schemeClr val="tx1"/>
              </a:buClr>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Studies</a:t>
            </a:r>
            <a:endParaRPr lang="en-AU" altLang="en-US" sz="28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89204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800" dirty="0">
                <a:effectLst>
                  <a:outerShdw blurRad="38100" dist="38100" dir="2700000" algn="tl">
                    <a:srgbClr val="C0C0C0"/>
                  </a:outerShdw>
                </a:effectLst>
                <a:cs typeface="Arial" pitchFamily="34" charset="0"/>
              </a:rPr>
              <a:t>Mathematics – Year 11</a:t>
            </a:r>
            <a:endParaRPr lang="en-AU" sz="2800" dirty="0"/>
          </a:p>
        </p:txBody>
      </p:sp>
      <p:sp>
        <p:nvSpPr>
          <p:cNvPr id="3" name="Text Placeholder 2"/>
          <p:cNvSpPr>
            <a:spLocks noGrp="1"/>
          </p:cNvSpPr>
          <p:nvPr>
            <p:ph type="body" sz="quarter" idx="12"/>
          </p:nvPr>
        </p:nvSpPr>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a:t>
            </a:r>
          </a:p>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Extension 1 (must be studied with Mathematics)</a:t>
            </a:r>
          </a:p>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Standard</a:t>
            </a:r>
            <a:endParaRPr lang="en-AU" altLang="en-US" sz="28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53433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28701"/>
            <a:ext cx="8102283" cy="514349"/>
          </a:xfrm>
        </p:spPr>
        <p:txBody>
          <a:bodyPr/>
          <a:lstStyle/>
          <a:p>
            <a:pPr algn="ctr"/>
            <a:r>
              <a:rPr lang="en-AU" altLang="en-US" sz="2800" dirty="0">
                <a:effectLst>
                  <a:outerShdw blurRad="38100" dist="38100" dir="2700000" algn="tl">
                    <a:srgbClr val="C0C0C0"/>
                  </a:outerShdw>
                </a:effectLst>
                <a:cs typeface="Arial" pitchFamily="34" charset="0"/>
              </a:rPr>
              <a:t>Mathematics – Year 12</a:t>
            </a:r>
            <a:endParaRPr lang="en-AU" dirty="0"/>
          </a:p>
        </p:txBody>
      </p:sp>
      <p:sp>
        <p:nvSpPr>
          <p:cNvPr id="3" name="Text Placeholder 2"/>
          <p:cNvSpPr>
            <a:spLocks noGrp="1"/>
          </p:cNvSpPr>
          <p:nvPr>
            <p:ph type="body" sz="quarter" idx="12"/>
          </p:nvPr>
        </p:nvSpPr>
        <p:spPr>
          <a:xfrm>
            <a:off x="574833" y="1714500"/>
            <a:ext cx="8029575" cy="4305300"/>
          </a:xfrm>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a:t>
            </a:r>
          </a:p>
          <a:p>
            <a:pPr marL="800100" lvl="1" indent="-342900">
              <a:spcBef>
                <a:spcPts val="600"/>
              </a:spcBef>
              <a:spcAft>
                <a:spcPts val="600"/>
              </a:spcAft>
              <a:buFont typeface="Wingdings" panose="05000000000000000000" pitchFamily="2" charset="2"/>
              <a:buChar char="Ø"/>
              <a:defRPr/>
            </a:pPr>
            <a:r>
              <a:rPr lang="en-AU" altLang="en-US" dirty="0">
                <a:solidFill>
                  <a:srgbClr val="280070"/>
                </a:solidFill>
                <a:latin typeface="Helvetica" pitchFamily="34" charset="0"/>
                <a:ea typeface="ＭＳ Ｐゴシック" pitchFamily="34" charset="-128"/>
                <a:cs typeface="Helvetica" pitchFamily="34" charset="0"/>
              </a:rPr>
              <a:t>Mathematics Extension 1 </a:t>
            </a:r>
            <a:r>
              <a:rPr lang="en-AU" altLang="en-US" dirty="0">
                <a:latin typeface="Helvetica" pitchFamily="34" charset="0"/>
                <a:ea typeface="ＭＳ Ｐゴシック" pitchFamily="34" charset="-128"/>
                <a:cs typeface="Helvetica" pitchFamily="34" charset="0"/>
              </a:rPr>
              <a:t>(must be studied with Mathematics)</a:t>
            </a:r>
          </a:p>
          <a:p>
            <a:pPr marL="800100" lvl="1" indent="-342900">
              <a:spcBef>
                <a:spcPts val="600"/>
              </a:spcBef>
              <a:spcAft>
                <a:spcPts val="600"/>
              </a:spcAft>
              <a:buFont typeface="Wingdings" panose="05000000000000000000" pitchFamily="2" charset="2"/>
              <a:buChar char="Ø"/>
              <a:defRPr/>
            </a:pPr>
            <a:r>
              <a:rPr lang="en-AU" altLang="en-US" dirty="0">
                <a:solidFill>
                  <a:srgbClr val="280070"/>
                </a:solidFill>
                <a:latin typeface="Helvetica" pitchFamily="34" charset="0"/>
                <a:ea typeface="ＭＳ Ｐゴシック" pitchFamily="34" charset="-128"/>
                <a:cs typeface="Helvetica" pitchFamily="34" charset="0"/>
              </a:rPr>
              <a:t>Mathematics Extension 2 </a:t>
            </a:r>
            <a:r>
              <a:rPr lang="en-AU" altLang="en-US" dirty="0">
                <a:latin typeface="Helvetica" pitchFamily="34" charset="0"/>
                <a:ea typeface="ＭＳ Ｐゴシック" pitchFamily="34" charset="-128"/>
                <a:cs typeface="Helvetica" pitchFamily="34" charset="0"/>
              </a:rPr>
              <a:t>(must be studied with Mathematics Extension 1)</a:t>
            </a:r>
            <a:r>
              <a:rPr lang="en-AU" altLang="en-US" b="1" dirty="0">
                <a:solidFill>
                  <a:srgbClr val="280070"/>
                </a:solidFill>
                <a:latin typeface="Helvetica" pitchFamily="34" charset="0"/>
                <a:ea typeface="ＭＳ Ｐゴシック" pitchFamily="34" charset="-128"/>
                <a:cs typeface="Helvetica" pitchFamily="34" charset="0"/>
              </a:rPr>
              <a:t> </a:t>
            </a:r>
            <a:endParaRPr lang="en-AU" altLang="en-US" sz="2800" b="1" dirty="0">
              <a:solidFill>
                <a:srgbClr val="280070"/>
              </a:solidFill>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Standard 2</a:t>
            </a:r>
          </a:p>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Standard 1</a:t>
            </a:r>
            <a:endParaRPr lang="en-AU" altLang="en-US" dirty="0">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endParaRPr lang="en-AU" altLang="en-US" sz="2800" b="1" dirty="0">
              <a:solidFill>
                <a:srgbClr val="280070"/>
              </a:solidFill>
              <a:latin typeface="Helvetica" pitchFamily="34" charset="0"/>
              <a:ea typeface="ＭＳ Ｐゴシック" pitchFamily="34" charset="-128"/>
              <a:cs typeface="Helvetica" pitchFamily="34" charset="0"/>
            </a:endParaRPr>
          </a:p>
          <a:p>
            <a:pPr>
              <a:spcBef>
                <a:spcPts val="600"/>
              </a:spcBef>
              <a:spcAft>
                <a:spcPts val="600"/>
              </a:spcAft>
              <a:defRPr/>
            </a:pPr>
            <a:endParaRPr lang="en-AU" altLang="en-US" sz="28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37441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62051"/>
            <a:ext cx="8102283" cy="552449"/>
          </a:xfrm>
        </p:spPr>
        <p:txBody>
          <a:bodyPr/>
          <a:lstStyle/>
          <a:p>
            <a:pPr algn="ctr"/>
            <a:r>
              <a:rPr lang="en-US" altLang="en-US" sz="2800" dirty="0">
                <a:effectLst>
                  <a:outerShdw blurRad="38100" dist="38100" dir="2700000" algn="tl">
                    <a:srgbClr val="C0C0C0"/>
                  </a:outerShdw>
                </a:effectLst>
                <a:cs typeface="Arial" pitchFamily="34" charset="0"/>
              </a:rPr>
              <a:t>Languages</a:t>
            </a:r>
            <a:endParaRPr lang="en-AU" sz="2800" dirty="0"/>
          </a:p>
        </p:txBody>
      </p:sp>
      <p:sp>
        <p:nvSpPr>
          <p:cNvPr id="3" name="Text Placeholder 2"/>
          <p:cNvSpPr>
            <a:spLocks noGrp="1"/>
          </p:cNvSpPr>
          <p:nvPr>
            <p:ph type="body" sz="quarter" idx="12"/>
          </p:nvPr>
        </p:nvSpPr>
        <p:spPr>
          <a:xfrm>
            <a:off x="574833" y="1924050"/>
            <a:ext cx="8029575" cy="4057650"/>
          </a:xfrm>
        </p:spPr>
        <p:txBody>
          <a:bodyPr/>
          <a:lstStyle/>
          <a:p>
            <a:pPr marL="342900" indent="-342900">
              <a:spcBef>
                <a:spcPts val="600"/>
              </a:spcBef>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Eligibility criteria apply to language courses:</a:t>
            </a:r>
          </a:p>
          <a:p>
            <a:pPr marL="342900" indent="-342900">
              <a:spcBef>
                <a:spcPts val="600"/>
              </a:spcBef>
              <a:buFont typeface="Wingdings" panose="05000000000000000000" pitchFamily="2" charset="2"/>
              <a:buChar char="Ø"/>
              <a:defRPr/>
            </a:pPr>
            <a:r>
              <a:rPr lang="en-US" altLang="en-US" sz="2400" dirty="0">
                <a:latin typeface="Helvetica" pitchFamily="34" charset="0"/>
                <a:ea typeface="ＭＳ Ｐゴシック" pitchFamily="34" charset="-128"/>
                <a:cs typeface="Helvetica" pitchFamily="34" charset="0"/>
              </a:rPr>
              <a:t>Beginners</a:t>
            </a:r>
          </a:p>
          <a:p>
            <a:pPr marL="342900" indent="-342900">
              <a:spcBef>
                <a:spcPts val="600"/>
              </a:spcBef>
              <a:buFont typeface="Wingdings" panose="05000000000000000000" pitchFamily="2" charset="2"/>
              <a:buChar char="Ø"/>
              <a:defRPr/>
            </a:pPr>
            <a:r>
              <a:rPr lang="en-US" altLang="en-US" sz="2400" dirty="0">
                <a:latin typeface="Helvetica" pitchFamily="34" charset="0"/>
                <a:ea typeface="ＭＳ Ｐゴシック" pitchFamily="34" charset="-128"/>
                <a:cs typeface="Helvetica" pitchFamily="34" charset="0"/>
              </a:rPr>
              <a:t>Continuers</a:t>
            </a:r>
          </a:p>
          <a:p>
            <a:pPr marL="342900" indent="-342900">
              <a:spcBef>
                <a:spcPts val="600"/>
              </a:spcBef>
              <a:buFont typeface="Wingdings" panose="05000000000000000000" pitchFamily="2" charset="2"/>
              <a:buChar char="Ø"/>
              <a:defRPr/>
            </a:pPr>
            <a:r>
              <a:rPr lang="en-US" altLang="en-US" sz="2400" dirty="0">
                <a:latin typeface="Helvetica" pitchFamily="34" charset="0"/>
                <a:ea typeface="ＭＳ Ｐゴシック" pitchFamily="34" charset="-128"/>
                <a:cs typeface="Helvetica" pitchFamily="34" charset="0"/>
              </a:rPr>
              <a:t>Language in Context (Chinese, Indonesian, Japanese, Korean)</a:t>
            </a:r>
          </a:p>
          <a:p>
            <a:pPr marL="342900" indent="-342900">
              <a:spcBef>
                <a:spcPts val="600"/>
              </a:spcBef>
              <a:buFont typeface="Wingdings" panose="05000000000000000000" pitchFamily="2" charset="2"/>
              <a:buChar char="Ø"/>
              <a:defRPr/>
            </a:pPr>
            <a:r>
              <a:rPr lang="en-US" altLang="en-US" sz="2400" dirty="0">
                <a:latin typeface="Helvetica" pitchFamily="34" charset="0"/>
                <a:ea typeface="ＭＳ Ｐゴシック" pitchFamily="34" charset="-128"/>
                <a:cs typeface="Helvetica" pitchFamily="34" charset="0"/>
              </a:rPr>
              <a:t>Language and Literature (Chinese, Indonesian, Japanese, Korean)</a:t>
            </a:r>
          </a:p>
          <a:p>
            <a:pPr marL="342900" indent="-342900">
              <a:spcBef>
                <a:spcPts val="600"/>
              </a:spcBef>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Extension courses are available for some Continuers courses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3654684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90601"/>
            <a:ext cx="8102283" cy="514349"/>
          </a:xfrm>
        </p:spPr>
        <p:txBody>
          <a:bodyPr/>
          <a:lstStyle/>
          <a:p>
            <a:pPr algn="ctr"/>
            <a:r>
              <a:rPr lang="en-AU" altLang="en-US" sz="2800" dirty="0">
                <a:effectLst>
                  <a:outerShdw blurRad="38100" dist="38100" dir="2700000" algn="tl">
                    <a:srgbClr val="C0C0C0"/>
                  </a:outerShdw>
                </a:effectLst>
                <a:cs typeface="Arial" pitchFamily="34" charset="0"/>
              </a:rPr>
              <a:t>Additional Extension Courses</a:t>
            </a:r>
            <a:endParaRPr lang="en-AU" sz="28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6" name="Rectangle 4"/>
          <p:cNvSpPr txBox="1">
            <a:spLocks noChangeArrowheads="1"/>
          </p:cNvSpPr>
          <p:nvPr/>
        </p:nvSpPr>
        <p:spPr bwMode="auto">
          <a:xfrm>
            <a:off x="574833" y="1657350"/>
            <a:ext cx="8065930" cy="4473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AU" altLang="en-US" sz="2400" b="1" dirty="0">
                <a:latin typeface="Helvetica" charset="0"/>
              </a:rPr>
              <a:t>	</a:t>
            </a:r>
            <a:r>
              <a:rPr lang="en-AU" altLang="en-US" sz="2800" b="1" dirty="0">
                <a:solidFill>
                  <a:srgbClr val="280070"/>
                </a:solidFill>
                <a:latin typeface="Helvetica" charset="0"/>
              </a:rPr>
              <a:t>Year 12</a:t>
            </a:r>
          </a:p>
          <a:p>
            <a:pPr lvl="1">
              <a:lnSpc>
                <a:spcPct val="150000"/>
              </a:lnSpc>
              <a:spcBef>
                <a:spcPts val="600"/>
              </a:spcBef>
              <a:buFont typeface="Arial" pitchFamily="34" charset="0"/>
              <a:buChar char="•"/>
            </a:pPr>
            <a:r>
              <a:rPr lang="en-AU" altLang="en-US" dirty="0">
                <a:latin typeface="Helvetica" charset="0"/>
              </a:rPr>
              <a:t>History Extension</a:t>
            </a:r>
          </a:p>
          <a:p>
            <a:pPr lvl="1">
              <a:lnSpc>
                <a:spcPct val="150000"/>
              </a:lnSpc>
              <a:spcBef>
                <a:spcPts val="600"/>
              </a:spcBef>
              <a:buFont typeface="Arial" pitchFamily="34" charset="0"/>
              <a:buChar char="•"/>
            </a:pPr>
            <a:r>
              <a:rPr lang="en-AU" altLang="en-US" dirty="0">
                <a:latin typeface="Helvetica" charset="0"/>
              </a:rPr>
              <a:t>Music Extension</a:t>
            </a:r>
          </a:p>
          <a:p>
            <a:pPr lvl="1">
              <a:lnSpc>
                <a:spcPct val="150000"/>
              </a:lnSpc>
              <a:spcBef>
                <a:spcPts val="600"/>
              </a:spcBef>
              <a:buFont typeface="Arial" pitchFamily="34" charset="0"/>
              <a:buChar char="•"/>
            </a:pPr>
            <a:r>
              <a:rPr lang="en-AU" altLang="en-US" dirty="0">
                <a:latin typeface="Helvetica" charset="0"/>
              </a:rPr>
              <a:t>Science Extension</a:t>
            </a:r>
          </a:p>
          <a:p>
            <a:pPr lvl="1">
              <a:lnSpc>
                <a:spcPct val="150000"/>
              </a:lnSpc>
              <a:spcBef>
                <a:spcPts val="600"/>
              </a:spcBef>
              <a:buFont typeface="Arial" pitchFamily="34" charset="0"/>
              <a:buChar char="•"/>
            </a:pPr>
            <a:r>
              <a:rPr lang="en-AU" altLang="en-US" dirty="0">
                <a:latin typeface="Helvetica" charset="0"/>
              </a:rPr>
              <a:t>Extension courses are also available for selected Languages and VET courses</a:t>
            </a:r>
          </a:p>
        </p:txBody>
      </p:sp>
    </p:spTree>
    <p:extLst>
      <p:ext uri="{BB962C8B-B14F-4D97-AF65-F5344CB8AC3E}">
        <p14:creationId xmlns:p14="http://schemas.microsoft.com/office/powerpoint/2010/main" val="1782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57530" y="1362661"/>
            <a:ext cx="8102283" cy="558849"/>
          </a:xfrm>
        </p:spPr>
        <p:txBody>
          <a:bodyPr/>
          <a:lstStyle/>
          <a:p>
            <a:pPr algn="ctr"/>
            <a:r>
              <a:rPr lang="en-US" sz="3200" dirty="0">
                <a:effectLst>
                  <a:outerShdw blurRad="38100" dist="38100" dir="2700000" algn="tl">
                    <a:srgbClr val="000000">
                      <a:alpha val="43137"/>
                    </a:srgbClr>
                  </a:outerShdw>
                </a:effectLst>
              </a:rPr>
              <a:t>Purpose of this presentation</a:t>
            </a:r>
          </a:p>
        </p:txBody>
      </p:sp>
      <p:sp>
        <p:nvSpPr>
          <p:cNvPr id="3" name="Text Placeholder 2"/>
          <p:cNvSpPr>
            <a:spLocks noGrp="1"/>
          </p:cNvSpPr>
          <p:nvPr>
            <p:ph type="body" sz="quarter" idx="12"/>
          </p:nvPr>
        </p:nvSpPr>
        <p:spPr/>
        <p:txBody>
          <a:bodyPr/>
          <a:lstStyle/>
          <a:p>
            <a:pPr algn="ctr">
              <a:lnSpc>
                <a:spcPct val="150000"/>
              </a:lnSpc>
            </a:pPr>
            <a:r>
              <a:rPr lang="en-US" sz="2800" dirty="0"/>
              <a:t>This presentation has been developed to assist schools to provide relevant NSW Education Standards Authority (NESA) information to Year 10 students and their parents. </a:t>
            </a:r>
          </a:p>
        </p:txBody>
      </p:sp>
      <p:sp>
        <p:nvSpPr>
          <p:cNvPr id="4" name="Text Placeholder 3"/>
          <p:cNvSpPr>
            <a:spLocks noGrp="1"/>
          </p:cNvSpPr>
          <p:nvPr>
            <p:ph type="body" sz="quarter" idx="13"/>
          </p:nvPr>
        </p:nvSpPr>
        <p:spPr/>
        <p:txBody>
          <a:bodyPr/>
          <a:lstStyle/>
          <a:p>
            <a:r>
              <a:rPr lang="en-US" dirty="0"/>
              <a:t>Year 10 Subject Selection for Stage 6</a:t>
            </a:r>
          </a:p>
        </p:txBody>
      </p:sp>
    </p:spTree>
    <p:extLst>
      <p:ext uri="{BB962C8B-B14F-4D97-AF65-F5344CB8AC3E}">
        <p14:creationId xmlns:p14="http://schemas.microsoft.com/office/powerpoint/2010/main" val="56851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238251"/>
            <a:ext cx="8102283" cy="495299"/>
          </a:xfrm>
        </p:spPr>
        <p:txBody>
          <a:bodyPr/>
          <a:lstStyle/>
          <a:p>
            <a:pPr algn="ctr"/>
            <a:r>
              <a:rPr lang="en-AU" altLang="en-US" sz="2800" dirty="0">
                <a:effectLst>
                  <a:outerShdw blurRad="38100" dist="38100" dir="2700000" algn="tl">
                    <a:srgbClr val="C0C0C0"/>
                  </a:outerShdw>
                </a:effectLst>
                <a:cs typeface="Arial" pitchFamily="34" charset="0"/>
              </a:rPr>
              <a:t>Life Skills Courses</a:t>
            </a:r>
            <a:endParaRPr lang="en-AU" sz="2800" dirty="0"/>
          </a:p>
        </p:txBody>
      </p:sp>
      <p:sp>
        <p:nvSpPr>
          <p:cNvPr id="3" name="Text Placeholder 2"/>
          <p:cNvSpPr>
            <a:spLocks noGrp="1"/>
          </p:cNvSpPr>
          <p:nvPr>
            <p:ph type="body" sz="quarter" idx="12"/>
          </p:nvPr>
        </p:nvSpPr>
        <p:spPr>
          <a:xfrm>
            <a:off x="574833" y="2095500"/>
            <a:ext cx="8029575" cy="3649980"/>
          </a:xfrm>
        </p:spPr>
        <p:txBody>
          <a:bodyPr/>
          <a:lstStyle/>
          <a:p>
            <a:pPr marL="400050" lvl="1">
              <a:spcBef>
                <a:spcPts val="1800"/>
              </a:spcBef>
              <a:spcAft>
                <a:spcPts val="600"/>
              </a:spcAft>
              <a:defRPr/>
            </a:pPr>
            <a:r>
              <a:rPr lang="en-AU" altLang="en-US" sz="2400" dirty="0">
                <a:latin typeface="Helvetica" pitchFamily="34" charset="0"/>
                <a:ea typeface="ＭＳ Ｐゴシック" pitchFamily="34" charset="-128"/>
                <a:cs typeface="Helvetica" pitchFamily="34" charset="0"/>
              </a:rPr>
              <a:t>Life Skills Courses are designed for a small percentage of students with </a:t>
            </a:r>
            <a:r>
              <a:rPr lang="en-AU" altLang="en-US" sz="2400" b="1" dirty="0">
                <a:solidFill>
                  <a:srgbClr val="280070"/>
                </a:solidFill>
                <a:latin typeface="Helvetica" pitchFamily="34" charset="0"/>
                <a:ea typeface="ＭＳ Ｐゴシック" pitchFamily="34" charset="-128"/>
                <a:cs typeface="Helvetica" pitchFamily="34" charset="0"/>
              </a:rPr>
              <a:t>special education needs</a:t>
            </a:r>
            <a:r>
              <a:rPr lang="en-AU" altLang="en-US" sz="2400" dirty="0">
                <a:latin typeface="Helvetica" pitchFamily="34" charset="0"/>
                <a:ea typeface="ＭＳ Ｐゴシック" pitchFamily="34" charset="-128"/>
                <a:cs typeface="Helvetica" pitchFamily="34" charset="0"/>
              </a:rPr>
              <a:t>. Life Skills Courses:</a:t>
            </a:r>
          </a:p>
          <a:p>
            <a:pPr marL="742950" lvl="1" indent="-342900">
              <a:spcBef>
                <a:spcPts val="1800"/>
              </a:spcBef>
              <a:spcAft>
                <a:spcPts val="600"/>
              </a:spcAft>
              <a:buFont typeface="Arial" panose="020B0604020202020204" pitchFamily="34" charset="0"/>
              <a:buChar char="•"/>
              <a:defRPr/>
            </a:pPr>
            <a:r>
              <a:rPr lang="en-AU" altLang="en-US" sz="2400" dirty="0">
                <a:latin typeface="Helvetica" pitchFamily="34" charset="0"/>
                <a:ea typeface="ＭＳ Ｐゴシック" pitchFamily="34" charset="-128"/>
                <a:cs typeface="Helvetica" pitchFamily="34" charset="0"/>
              </a:rPr>
              <a:t>have Board Developed Course status</a:t>
            </a:r>
          </a:p>
          <a:p>
            <a:pPr marL="742950" lvl="1" indent="-342900">
              <a:spcBef>
                <a:spcPts val="1800"/>
              </a:spcBef>
              <a:spcAft>
                <a:spcPts val="600"/>
              </a:spcAft>
              <a:buFont typeface="Arial" panose="020B0604020202020204" pitchFamily="34" charset="0"/>
              <a:buChar char="•"/>
              <a:defRPr/>
            </a:pPr>
            <a:r>
              <a:rPr lang="en-AU" altLang="en-US" sz="2400" dirty="0">
                <a:latin typeface="Helvetica" pitchFamily="34" charset="0"/>
                <a:ea typeface="ＭＳ Ｐゴシック" pitchFamily="34" charset="-128"/>
                <a:cs typeface="Helvetica" pitchFamily="34" charset="0"/>
              </a:rPr>
              <a:t>contribute to the attainment of the HSC</a:t>
            </a:r>
          </a:p>
          <a:p>
            <a:pPr marL="742950" lvl="1" indent="-342900">
              <a:spcBef>
                <a:spcPts val="1800"/>
              </a:spcBef>
              <a:spcAft>
                <a:spcPts val="600"/>
              </a:spcAft>
              <a:buFont typeface="Arial" panose="020B0604020202020204" pitchFamily="34" charset="0"/>
              <a:buChar char="•"/>
              <a:defRPr/>
            </a:pPr>
            <a:r>
              <a:rPr lang="en-AU" altLang="en-US" sz="2400" dirty="0">
                <a:latin typeface="Helvetica" pitchFamily="34" charset="0"/>
                <a:ea typeface="ＭＳ Ｐゴシック" pitchFamily="34" charset="-128"/>
                <a:cs typeface="Helvetica" pitchFamily="34" charset="0"/>
              </a:rPr>
              <a:t>do not have HSC examinations and so do not contribute to the calculation of an ATAR</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400637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85851"/>
            <a:ext cx="8102283" cy="854710"/>
          </a:xfrm>
        </p:spPr>
        <p:txBody>
          <a:bodyPr/>
          <a:lstStyle/>
          <a:p>
            <a:pPr algn="ctr"/>
            <a:r>
              <a:rPr lang="en-AU" altLang="en-US" sz="2800" dirty="0">
                <a:effectLst>
                  <a:outerShdw blurRad="38100" dist="38100" dir="2700000" algn="tl">
                    <a:srgbClr val="C0C0C0"/>
                  </a:outerShdw>
                </a:effectLst>
                <a:cs typeface="Arial" pitchFamily="34" charset="0"/>
              </a:rPr>
              <a:t>Vocational Education &amp; Training (VET) in the HSC</a:t>
            </a:r>
            <a:endParaRPr lang="en-AU" sz="2800" dirty="0"/>
          </a:p>
        </p:txBody>
      </p:sp>
      <p:sp>
        <p:nvSpPr>
          <p:cNvPr id="3" name="Text Placeholder 2"/>
          <p:cNvSpPr>
            <a:spLocks noGrp="1"/>
          </p:cNvSpPr>
          <p:nvPr>
            <p:ph type="body" sz="quarter" idx="12"/>
          </p:nvPr>
        </p:nvSpPr>
        <p:spPr>
          <a:xfrm>
            <a:off x="574833" y="2095500"/>
            <a:ext cx="8029575" cy="4019550"/>
          </a:xfrm>
        </p:spPr>
        <p:txBody>
          <a:bodyPr/>
          <a:lstStyle/>
          <a:p>
            <a:pPr marL="342900" indent="-342900">
              <a:spcBef>
                <a:spcPts val="1200"/>
              </a:spcBef>
              <a:buFont typeface="Arial" panose="020B0604020202020204" pitchFamily="34" charset="0"/>
              <a:buChar char="•"/>
            </a:pPr>
            <a:r>
              <a:rPr lang="en-US" altLang="en-US" sz="2400" dirty="0">
                <a:latin typeface="Helvetica" charset="0"/>
              </a:rPr>
              <a:t>Package/endorse VET qualifications for HSC unit credit</a:t>
            </a:r>
          </a:p>
          <a:p>
            <a:pPr marL="342900" indent="-342900">
              <a:spcBef>
                <a:spcPts val="1200"/>
              </a:spcBef>
              <a:buFont typeface="Arial" panose="020B0604020202020204" pitchFamily="34" charset="0"/>
              <a:buChar char="•"/>
            </a:pPr>
            <a:r>
              <a:rPr lang="en-US" altLang="en-US" sz="2400" dirty="0">
                <a:latin typeface="Helvetica" charset="0"/>
              </a:rPr>
              <a:t>Board Developed VET courses</a:t>
            </a:r>
          </a:p>
          <a:p>
            <a:pPr marL="800100" lvl="1" indent="-342900">
              <a:spcBef>
                <a:spcPts val="1200"/>
              </a:spcBef>
              <a:buFont typeface="Arial" panose="020B0604020202020204" pitchFamily="34" charset="0"/>
              <a:buChar char="•"/>
            </a:pPr>
            <a:r>
              <a:rPr lang="en-US" altLang="en-US" sz="2000" dirty="0">
                <a:latin typeface="Helvetica" charset="0"/>
              </a:rPr>
              <a:t>Stage 6 Industry Curriculum Frameworks</a:t>
            </a:r>
          </a:p>
          <a:p>
            <a:pPr marL="342900" indent="-342900">
              <a:spcBef>
                <a:spcPts val="1200"/>
              </a:spcBef>
              <a:buFont typeface="Arial" panose="020B0604020202020204" pitchFamily="34" charset="0"/>
              <a:buChar char="•"/>
            </a:pPr>
            <a:r>
              <a:rPr lang="en-US" altLang="en-US" sz="2400" dirty="0">
                <a:latin typeface="Helvetica" charset="0"/>
              </a:rPr>
              <a:t>Board Endorsed VET courses</a:t>
            </a:r>
          </a:p>
          <a:p>
            <a:pPr marL="800100" lvl="1" indent="-342900">
              <a:spcBef>
                <a:spcPts val="1200"/>
              </a:spcBef>
              <a:buFont typeface="Arial" panose="020B0604020202020204" pitchFamily="34" charset="0"/>
              <a:buChar char="•"/>
            </a:pPr>
            <a:r>
              <a:rPr lang="en-US" altLang="en-US" sz="2000" dirty="0">
                <a:latin typeface="Helvetica" charset="0"/>
              </a:rPr>
              <a:t>Stage 6 (Years 11–12)</a:t>
            </a:r>
          </a:p>
          <a:p>
            <a:pPr marL="342900" indent="-342900">
              <a:spcBef>
                <a:spcPts val="1200"/>
              </a:spcBef>
              <a:buFont typeface="Arial" panose="020B0604020202020204" pitchFamily="34" charset="0"/>
              <a:buChar char="•"/>
            </a:pPr>
            <a:r>
              <a:rPr lang="en-US" altLang="en-US" sz="2400" dirty="0">
                <a:latin typeface="Helvetica" charset="0"/>
              </a:rPr>
              <a:t>Courses may be available to:</a:t>
            </a:r>
          </a:p>
          <a:p>
            <a:pPr marL="800100" lvl="1" indent="-342900">
              <a:spcBef>
                <a:spcPts val="600"/>
              </a:spcBef>
              <a:buFont typeface="Wingdings" panose="05000000000000000000" pitchFamily="2" charset="2"/>
              <a:buChar char="Ø"/>
            </a:pPr>
            <a:r>
              <a:rPr lang="en-US" altLang="en-US" sz="2000" dirty="0">
                <a:latin typeface="Helvetica" charset="0"/>
              </a:rPr>
              <a:t>all students</a:t>
            </a:r>
          </a:p>
          <a:p>
            <a:pPr marL="800100" lvl="1" indent="-342900">
              <a:spcBef>
                <a:spcPts val="600"/>
              </a:spcBef>
              <a:buFont typeface="Wingdings" panose="05000000000000000000" pitchFamily="2" charset="2"/>
              <a:buChar char="Ø"/>
            </a:pPr>
            <a:r>
              <a:rPr lang="en-US" altLang="en-US" sz="2000" dirty="0">
                <a:latin typeface="Helvetica" charset="0"/>
              </a:rPr>
              <a:t>school-based trainees only</a:t>
            </a:r>
          </a:p>
          <a:p>
            <a:pPr marL="800100" lvl="1" indent="-342900">
              <a:spcBef>
                <a:spcPts val="600"/>
              </a:spcBef>
              <a:buFont typeface="Wingdings" panose="05000000000000000000" pitchFamily="2" charset="2"/>
              <a:buChar char="Ø"/>
            </a:pPr>
            <a:r>
              <a:rPr lang="en-US" altLang="en-US" sz="2000" dirty="0">
                <a:latin typeface="Helvetica" charset="0"/>
              </a:rPr>
              <a:t>school-based apprentices only</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85255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04901"/>
            <a:ext cx="8102283" cy="552449"/>
          </a:xfrm>
        </p:spPr>
        <p:txBody>
          <a:bodyPr/>
          <a:lstStyle/>
          <a:p>
            <a:pPr algn="ctr"/>
            <a:r>
              <a:rPr lang="en-AU" altLang="en-US" sz="2800" dirty="0">
                <a:effectLst>
                  <a:outerShdw blurRad="38100" dist="38100" dir="2700000" algn="tl">
                    <a:srgbClr val="000000">
                      <a:alpha val="43137"/>
                    </a:srgbClr>
                  </a:outerShdw>
                </a:effectLst>
                <a:ea typeface="ＭＳ Ｐゴシック" pitchFamily="34" charset="-128"/>
              </a:rPr>
              <a:t>Industry curriculum framework</a:t>
            </a:r>
            <a:endParaRPr lang="en-AU"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574833" y="1657350"/>
            <a:ext cx="8029575" cy="4286250"/>
          </a:xfrm>
        </p:spPr>
        <p:txBody>
          <a:bodyPr/>
          <a:lstStyle/>
          <a:p>
            <a:pPr marL="342900" indent="-342900">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Board Developed HSC VET syllabus</a:t>
            </a: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Based on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nationally</a:t>
            </a:r>
            <a:r>
              <a:rPr lang="en-US" altLang="en-US" sz="2400" dirty="0">
                <a:latin typeface="Helvetica" panose="020B0604020202020204" pitchFamily="34" charset="0"/>
                <a:ea typeface="ＭＳ Ｐゴシック" pitchFamily="34" charset="-128"/>
                <a:cs typeface="Helvetica" panose="020B0604020202020204" pitchFamily="34" charset="0"/>
              </a:rPr>
              <a:t> endorsed Training Package(s)</a:t>
            </a:r>
          </a:p>
          <a:p>
            <a:pPr marL="774900" lvl="2" indent="-342900">
              <a:buClr>
                <a:schemeClr val="tx1"/>
              </a:buClr>
              <a:buFont typeface="Aparajita"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lists which qualifications and units of competency have been included in the HSC syllabus</a:t>
            </a:r>
          </a:p>
          <a:p>
            <a:pPr marL="774900" lvl="2" indent="-342900">
              <a:buClr>
                <a:schemeClr val="tx1"/>
              </a:buClr>
              <a:buFont typeface="Aparajita"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describes how units of competency are arranged into HSC VET courses</a:t>
            </a:r>
            <a:endParaRPr lang="en-US" altLang="en-US" sz="1200" dirty="0">
              <a:ea typeface="ＭＳ Ｐゴシック" pitchFamily="34" charset="-128"/>
            </a:endParaRP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Includes HSC outcomes and content</a:t>
            </a: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Has an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optiona</a:t>
            </a:r>
            <a:r>
              <a:rPr lang="en-US" altLang="en-US" sz="2400" dirty="0">
                <a:latin typeface="Helvetica" panose="020B0604020202020204" pitchFamily="34" charset="0"/>
                <a:ea typeface="ＭＳ Ｐゴシック" pitchFamily="34" charset="-128"/>
                <a:cs typeface="Helvetica" panose="020B0604020202020204" pitchFamily="34" charset="0"/>
              </a:rPr>
              <a:t>l HSC examination</a:t>
            </a:r>
          </a:p>
          <a:p>
            <a:pPr marL="774900" lvl="2" indent="-342900">
              <a:buClr>
                <a:schemeClr val="tx1"/>
              </a:buClr>
              <a:buFont typeface="Aparajita"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provides access to ATAR pathway</a:t>
            </a: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Includes a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mandatory</a:t>
            </a:r>
            <a:r>
              <a:rPr lang="en-US" altLang="en-US" sz="2400" dirty="0">
                <a:latin typeface="Helvetica" panose="020B0604020202020204" pitchFamily="34" charset="0"/>
                <a:ea typeface="ＭＳ Ｐゴシック" pitchFamily="34" charset="-128"/>
                <a:cs typeface="Helvetica" panose="020B0604020202020204" pitchFamily="34" charset="0"/>
              </a:rPr>
              <a:t> work placement</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a:p>
            <a:endParaRPr lang="en-AU" dirty="0"/>
          </a:p>
        </p:txBody>
      </p:sp>
    </p:spTree>
    <p:extLst>
      <p:ext uri="{BB962C8B-B14F-4D97-AF65-F5344CB8AC3E}">
        <p14:creationId xmlns:p14="http://schemas.microsoft.com/office/powerpoint/2010/main" val="378513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27761"/>
            <a:ext cx="8102283" cy="579119"/>
          </a:xfrm>
        </p:spPr>
        <p:txBody>
          <a:bodyPr/>
          <a:lstStyle/>
          <a:p>
            <a:pPr algn="ctr"/>
            <a:r>
              <a:rPr lang="en-US" altLang="en-US" sz="2800" dirty="0">
                <a:effectLst>
                  <a:outerShdw blurRad="38100" dist="38100" dir="2700000" algn="tl">
                    <a:srgbClr val="000000">
                      <a:alpha val="43137"/>
                    </a:srgbClr>
                  </a:outerShdw>
                </a:effectLst>
                <a:ea typeface="ＭＳ Ｐゴシック" pitchFamily="34" charset="-128"/>
              </a:rPr>
              <a:t>VET: Board Developed Courses</a:t>
            </a:r>
            <a:endParaRPr lang="en-AU" sz="2800"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538480" y="1963968"/>
            <a:ext cx="4058127" cy="3221037"/>
          </a:xfrm>
        </p:spPr>
        <p:txBody>
          <a:bodyPr/>
          <a:lstStyle/>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Automotive</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Business Services</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Construction</a:t>
            </a:r>
          </a:p>
          <a:p>
            <a:pPr marL="800100" lvl="1" indent="-342900">
              <a:lnSpc>
                <a:spcPct val="90000"/>
              </a:lnSpc>
              <a:spcBef>
                <a:spcPts val="600"/>
              </a:spcBef>
              <a:spcAft>
                <a:spcPts val="600"/>
              </a:spcAft>
              <a:buFont typeface="Arial" panose="020B0604020202020204" pitchFamily="34" charset="0"/>
              <a:buChar char="•"/>
            </a:pPr>
            <a:r>
              <a:rPr lang="en-US" altLang="en-US" sz="2400" dirty="0" err="1">
                <a:latin typeface="Helvetica" charset="0"/>
              </a:rPr>
              <a:t>Electrotechnology</a:t>
            </a:r>
            <a:endParaRPr lang="en-US" altLang="en-US" sz="2400" dirty="0">
              <a:latin typeface="Helvetica" charset="0"/>
            </a:endParaRP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Entertainment Industry</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Financial Services</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Hospitality</a:t>
            </a:r>
          </a:p>
          <a:p>
            <a:pPr lvl="1">
              <a:lnSpc>
                <a:spcPct val="90000"/>
              </a:lnSpc>
              <a:spcBef>
                <a:spcPts val="600"/>
              </a:spcBef>
              <a:spcAft>
                <a:spcPts val="600"/>
              </a:spcAft>
              <a:buFont typeface="Arial" pitchFamily="34" charset="0"/>
              <a:buChar char="•"/>
            </a:pPr>
            <a:endParaRPr lang="en-US" altLang="en-US" sz="2400" dirty="0">
              <a:latin typeface="Helvetica"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4"/>
          <p:cNvSpPr/>
          <p:nvPr/>
        </p:nvSpPr>
        <p:spPr>
          <a:xfrm>
            <a:off x="4175760" y="1996440"/>
            <a:ext cx="4602480" cy="3520964"/>
          </a:xfrm>
          <a:prstGeom prst="rect">
            <a:avLst/>
          </a:prstGeom>
        </p:spPr>
        <p:txBody>
          <a:bodyPr wrap="square">
            <a:spAutoFit/>
          </a:bodyPr>
          <a:lstStyle/>
          <a:p>
            <a:pPr marL="800100" lvl="1" indent="-342900">
              <a:lnSpc>
                <a:spcPct val="90000"/>
              </a:lnSpc>
              <a:spcBef>
                <a:spcPts val="600"/>
              </a:spcBef>
              <a:spcAft>
                <a:spcPts val="600"/>
              </a:spcAft>
              <a:buFont typeface="Arial" panose="020B0604020202020204" pitchFamily="34" charset="0"/>
              <a:buChar char="•"/>
            </a:pPr>
            <a:r>
              <a:rPr lang="en-AU" altLang="en-US" sz="2400" dirty="0">
                <a:latin typeface="Helvetica" charset="0"/>
              </a:rPr>
              <a:t>Human Services</a:t>
            </a:r>
            <a:endParaRPr lang="en-US" altLang="en-US" sz="2400" dirty="0">
              <a:latin typeface="Helvetica" charset="0"/>
            </a:endParaRP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Information</a:t>
            </a:r>
            <a:r>
              <a:rPr lang="en-AU" altLang="en-US" sz="2400" dirty="0">
                <a:latin typeface="Helvetica" charset="0"/>
              </a:rPr>
              <a:t> </a:t>
            </a:r>
            <a:r>
              <a:rPr lang="en-US" altLang="en-US" sz="2400" dirty="0">
                <a:latin typeface="Helvetica" charset="0"/>
              </a:rPr>
              <a:t>and Digital Technology</a:t>
            </a:r>
            <a:endParaRPr lang="en-AU" altLang="en-US" sz="2400" dirty="0">
              <a:latin typeface="Helvetica" charset="0"/>
            </a:endParaRP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Metal and Engineering</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Primary Industries</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Retail Services</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Tourism, Travel and Events</a:t>
            </a:r>
          </a:p>
        </p:txBody>
      </p:sp>
    </p:spTree>
    <p:extLst>
      <p:ext uri="{BB962C8B-B14F-4D97-AF65-F5344CB8AC3E}">
        <p14:creationId xmlns:p14="http://schemas.microsoft.com/office/powerpoint/2010/main" val="3010091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66801"/>
            <a:ext cx="8102283" cy="533399"/>
          </a:xfrm>
        </p:spPr>
        <p:txBody>
          <a:bodyPr/>
          <a:lstStyle/>
          <a:p>
            <a:pPr algn="ctr"/>
            <a:r>
              <a:rPr lang="en-US" altLang="en-US" sz="2800" dirty="0">
                <a:effectLst>
                  <a:outerShdw blurRad="38100" dist="38100" dir="2700000" algn="tl">
                    <a:srgbClr val="000000">
                      <a:alpha val="43137"/>
                    </a:srgbClr>
                  </a:outerShdw>
                </a:effectLst>
                <a:ea typeface="ＭＳ Ｐゴシック" pitchFamily="34" charset="-128"/>
                <a:cs typeface="ＭＳ Ｐゴシック" pitchFamily="-1" charset="-128"/>
              </a:rPr>
              <a:t>VET Credentials</a:t>
            </a:r>
            <a:endParaRPr lang="en-AU" altLang="en-US" sz="2800" dirty="0">
              <a:effectLst>
                <a:outerShdw blurRad="38100" dist="38100" dir="2700000" algn="tl">
                  <a:srgbClr val="000000">
                    <a:alpha val="43137"/>
                  </a:srgbClr>
                </a:outerShdw>
              </a:effectLst>
              <a:ea typeface="ＭＳ Ｐゴシック" pitchFamily="34" charset="-128"/>
              <a:cs typeface="ＭＳ Ｐゴシック" pitchFamily="-1" charset="-128"/>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873" y="1600200"/>
            <a:ext cx="2909227" cy="409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520" y="1860818"/>
            <a:ext cx="2970530" cy="414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2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4000" dirty="0"/>
              <a:t>HSC Credentials</a:t>
            </a:r>
          </a:p>
        </p:txBody>
      </p:sp>
    </p:spTree>
    <p:extLst>
      <p:ext uri="{BB962C8B-B14F-4D97-AF65-F5344CB8AC3E}">
        <p14:creationId xmlns:p14="http://schemas.microsoft.com/office/powerpoint/2010/main" val="183867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04901"/>
            <a:ext cx="8102283" cy="609599"/>
          </a:xfrm>
        </p:spPr>
        <p:txBody>
          <a:bodyPr/>
          <a:lstStyle/>
          <a:p>
            <a:pPr algn="ctr"/>
            <a:r>
              <a:rPr lang="en-AU" sz="2800" dirty="0">
                <a:effectLst>
                  <a:outerShdw blurRad="38100" dist="38100" dir="2700000" algn="tl">
                    <a:srgbClr val="000000">
                      <a:alpha val="43137"/>
                    </a:srgbClr>
                  </a:outerShdw>
                </a:effectLst>
              </a:rPr>
              <a:t>Record of School Achievement</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p:nvPr/>
        </p:nvPicPr>
        <p:blipFill rotWithShape="1">
          <a:blip r:embed="rId3"/>
          <a:srcRect r="18680"/>
          <a:stretch/>
        </p:blipFill>
        <p:spPr bwMode="auto">
          <a:xfrm>
            <a:off x="1885950" y="1940560"/>
            <a:ext cx="5353050" cy="411734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440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8480" y="1102286"/>
            <a:ext cx="8102283" cy="558849"/>
          </a:xfrm>
        </p:spPr>
        <p:txBody>
          <a:bodyPr/>
          <a:lstStyle/>
          <a:p>
            <a:pPr algn="ctr"/>
            <a:r>
              <a:rPr lang="en-US" sz="2800" dirty="0">
                <a:effectLst>
                  <a:outerShdw blurRad="38100" dist="38100" dir="2700000" algn="tl">
                    <a:srgbClr val="000000">
                      <a:alpha val="43137"/>
                    </a:srgbClr>
                  </a:outerShdw>
                </a:effectLst>
              </a:rPr>
              <a:t>NSW HSC Testamur</a:t>
            </a:r>
          </a:p>
        </p:txBody>
      </p:sp>
      <p:sp>
        <p:nvSpPr>
          <p:cNvPr id="5" name="Text Placeholder 4"/>
          <p:cNvSpPr>
            <a:spLocks noGrp="1"/>
          </p:cNvSpPr>
          <p:nvPr>
            <p:ph type="body" sz="quarter" idx="14"/>
          </p:nvPr>
        </p:nvSpPr>
        <p:spPr/>
        <p:txBody>
          <a:bodyPr/>
          <a:lstStyle/>
          <a:p>
            <a:r>
              <a:rPr lang="en-US" dirty="0"/>
              <a:t>Year 10 Subject Selection for Stage 6</a:t>
            </a:r>
          </a:p>
          <a:p>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434" y="1661134"/>
            <a:ext cx="3298303" cy="4365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rot="19259961">
            <a:off x="2473297" y="2772843"/>
            <a:ext cx="4047842" cy="1211614"/>
          </a:xfrm>
          <a:prstGeom prst="rect">
            <a:avLst/>
          </a:prstGeom>
        </p:spPr>
        <p:txBody>
          <a:bodyPr wrap="square">
            <a:spAutoFit/>
          </a:bodyPr>
          <a:lstStyle/>
          <a:p>
            <a:pPr algn="ctr">
              <a:lnSpc>
                <a:spcPct val="115000"/>
              </a:lnSpc>
              <a:spcAft>
                <a:spcPts val="1000"/>
              </a:spcAft>
            </a:pPr>
            <a:r>
              <a:rPr lang="en-AU" sz="2800" b="1" dirty="0">
                <a:ln w="10541" cap="flat" cmpd="sng" algn="ctr">
                  <a:solidFill>
                    <a:srgbClr val="7D7D7D"/>
                  </a:solidFill>
                  <a:prstDash val="solid"/>
                  <a:round/>
                </a:ln>
                <a:solidFill>
                  <a:srgbClr val="FF0000"/>
                </a:solidFill>
                <a:latin typeface="Calibri"/>
                <a:ea typeface="Calibri"/>
                <a:cs typeface="Times New Roman"/>
              </a:rPr>
              <a:t>  not final version</a:t>
            </a:r>
          </a:p>
          <a:p>
            <a:pPr algn="ctr">
              <a:lnSpc>
                <a:spcPct val="115000"/>
              </a:lnSpc>
              <a:spcAft>
                <a:spcPts val="1000"/>
              </a:spcAft>
            </a:pPr>
            <a:r>
              <a:rPr lang="en-AU" sz="2800" b="1" dirty="0">
                <a:ln w="10541" cap="flat" cmpd="sng" algn="ctr">
                  <a:solidFill>
                    <a:srgbClr val="7D7D7D"/>
                  </a:solidFill>
                  <a:prstDash val="solid"/>
                  <a:round/>
                </a:ln>
                <a:solidFill>
                  <a:srgbClr val="FF0000"/>
                </a:solidFill>
                <a:latin typeface="Calibri"/>
                <a:ea typeface="Calibri"/>
                <a:cs typeface="Times New Roman"/>
              </a:rPr>
              <a:t>sample only</a:t>
            </a:r>
            <a:endParaRPr lang="en-AU" sz="2800" dirty="0">
              <a:effectLst/>
              <a:latin typeface="Calibri"/>
              <a:ea typeface="Calibri"/>
              <a:cs typeface="Times New Roman"/>
            </a:endParaRPr>
          </a:p>
        </p:txBody>
      </p:sp>
    </p:spTree>
    <p:extLst>
      <p:ext uri="{BB962C8B-B14F-4D97-AF65-F5344CB8AC3E}">
        <p14:creationId xmlns:p14="http://schemas.microsoft.com/office/powerpoint/2010/main" val="897429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5115" y="979457"/>
            <a:ext cx="8102283" cy="558849"/>
          </a:xfrm>
        </p:spPr>
        <p:txBody>
          <a:bodyPr/>
          <a:lstStyle/>
          <a:p>
            <a:r>
              <a:rPr lang="en-AU" sz="2400" dirty="0">
                <a:effectLst>
                  <a:outerShdw blurRad="38100" dist="38100" dir="2700000" algn="tl">
                    <a:srgbClr val="000000">
                      <a:alpha val="43137"/>
                    </a:srgbClr>
                  </a:outerShdw>
                </a:effectLst>
              </a:rPr>
              <a:t>HSC Record of Achievement </a:t>
            </a:r>
          </a:p>
          <a:p>
            <a:endParaRPr lang="en-AU" dirty="0"/>
          </a:p>
        </p:txBody>
      </p:sp>
      <p:sp>
        <p:nvSpPr>
          <p:cNvPr id="3" name="Text Placeholder 2"/>
          <p:cNvSpPr>
            <a:spLocks noGrp="1"/>
          </p:cNvSpPr>
          <p:nvPr>
            <p:ph type="body" sz="quarter" idx="12"/>
          </p:nvPr>
        </p:nvSpPr>
        <p:spPr/>
        <p:txBody>
          <a:bodyPr/>
          <a:lstStyle/>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69" y="2068560"/>
            <a:ext cx="2952392" cy="4072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243" y="2068560"/>
            <a:ext cx="2858029" cy="4072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4" y="2068560"/>
            <a:ext cx="2957148" cy="4072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Box 4"/>
          <p:cNvSpPr txBox="1">
            <a:spLocks noChangeArrowheads="1"/>
          </p:cNvSpPr>
          <p:nvPr/>
        </p:nvSpPr>
        <p:spPr bwMode="auto">
          <a:xfrm>
            <a:off x="634826" y="1445633"/>
            <a:ext cx="3728681" cy="630942"/>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a:extLst/>
        </p:spPr>
        <p:txBody>
          <a:bodyPr wrap="square">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400" dirty="0">
                <a:latin typeface="Arial Narrow" charset="0"/>
              </a:rPr>
              <a:t>Most  BDC HSC courses listed with Assessment Mark, </a:t>
            </a:r>
          </a:p>
          <a:p>
            <a:pPr>
              <a:spcBef>
                <a:spcPct val="50000"/>
              </a:spcBef>
              <a:defRPr/>
            </a:pPr>
            <a:r>
              <a:rPr lang="en-US" altLang="en-US" sz="1400" dirty="0">
                <a:latin typeface="Arial Narrow" charset="0"/>
              </a:rPr>
              <a:t>Examination Mark, HSC Mark and Performance Band</a:t>
            </a:r>
            <a:endParaRPr lang="en-AU" altLang="en-US" sz="1400" dirty="0">
              <a:latin typeface="Arial Narrow" charset="0"/>
            </a:endParaRPr>
          </a:p>
        </p:txBody>
      </p:sp>
      <p:sp>
        <p:nvSpPr>
          <p:cNvPr id="5" name="Curved Right Arrow 4"/>
          <p:cNvSpPr/>
          <p:nvPr/>
        </p:nvSpPr>
        <p:spPr>
          <a:xfrm>
            <a:off x="114580" y="1880610"/>
            <a:ext cx="520246" cy="763732"/>
          </a:xfrm>
          <a:prstGeom prst="curv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12" name="Text Box 4"/>
          <p:cNvSpPr txBox="1">
            <a:spLocks noChangeArrowheads="1"/>
          </p:cNvSpPr>
          <p:nvPr/>
        </p:nvSpPr>
        <p:spPr bwMode="auto">
          <a:xfrm>
            <a:off x="5005722" y="5175535"/>
            <a:ext cx="1373188" cy="1169551"/>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a:extLst/>
        </p:spPr>
        <p:txBody>
          <a:bodyPr>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400" dirty="0">
                <a:latin typeface="Arial Narrow" charset="0"/>
              </a:rPr>
              <a:t>All Preliminary and Stage 5 courses will be on separate certificates</a:t>
            </a:r>
            <a:endParaRPr lang="en-AU" altLang="en-US" sz="1400" dirty="0">
              <a:latin typeface="Arial Narrow" charset="0"/>
            </a:endParaRPr>
          </a:p>
        </p:txBody>
      </p:sp>
    </p:spTree>
    <p:extLst>
      <p:ext uri="{BB962C8B-B14F-4D97-AF65-F5344CB8AC3E}">
        <p14:creationId xmlns:p14="http://schemas.microsoft.com/office/powerpoint/2010/main" val="3421408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dirty="0"/>
          </a:p>
        </p:txBody>
      </p:sp>
      <p:sp>
        <p:nvSpPr>
          <p:cNvPr id="3" name="Text Placeholder 2"/>
          <p:cNvSpPr>
            <a:spLocks noGrp="1"/>
          </p:cNvSpPr>
          <p:nvPr>
            <p:ph type="body" sz="quarter" idx="12"/>
          </p:nvPr>
        </p:nvSpPr>
        <p:spPr/>
        <p:txBody>
          <a:bodyPr/>
          <a:lstStyle/>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2192"/>
            <a:ext cx="3357349" cy="4886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956" y="832191"/>
            <a:ext cx="3111633" cy="4886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996" y="832192"/>
            <a:ext cx="3090172" cy="4886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318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36321"/>
            <a:ext cx="8102283" cy="594359"/>
          </a:xfrm>
        </p:spPr>
        <p:txBody>
          <a:bodyPr/>
          <a:lstStyle/>
          <a:p>
            <a:pPr algn="ctr"/>
            <a:r>
              <a:rPr lang="en-US" altLang="en-US" sz="2800" dirty="0">
                <a:effectLst>
                  <a:outerShdw blurRad="38100" dist="38100" dir="2700000" algn="tl">
                    <a:srgbClr val="C0C0C0"/>
                  </a:outerShdw>
                </a:effectLst>
                <a:cs typeface="Arial" pitchFamily="34" charset="0"/>
              </a:rPr>
              <a:t>Course Selection Considerations</a:t>
            </a:r>
            <a:endParaRPr lang="en-AU" sz="2800" dirty="0"/>
          </a:p>
        </p:txBody>
      </p:sp>
      <p:sp>
        <p:nvSpPr>
          <p:cNvPr id="3" name="Text Placeholder 2"/>
          <p:cNvSpPr>
            <a:spLocks noGrp="1"/>
          </p:cNvSpPr>
          <p:nvPr>
            <p:ph type="body" sz="quarter" idx="12"/>
          </p:nvPr>
        </p:nvSpPr>
        <p:spPr>
          <a:xfrm>
            <a:off x="574833" y="1630680"/>
            <a:ext cx="8029575" cy="4236720"/>
          </a:xfrm>
        </p:spPr>
        <p:txBody>
          <a:bodyPr/>
          <a:lstStyle/>
          <a:p>
            <a:pPr marL="342900" indent="-342900">
              <a:lnSpc>
                <a:spcPct val="150000"/>
              </a:lnSpc>
              <a:spcAft>
                <a:spcPts val="600"/>
              </a:spcAft>
              <a:buFont typeface="Arial" panose="020B0604020202020204" pitchFamily="34" charset="0"/>
              <a:buChar char="•"/>
            </a:pPr>
            <a:r>
              <a:rPr lang="en-US" altLang="en-US" sz="2400" dirty="0">
                <a:latin typeface="Helvetica" charset="0"/>
              </a:rPr>
              <a:t>Abilities </a:t>
            </a:r>
          </a:p>
          <a:p>
            <a:pPr marL="342900" indent="-342900">
              <a:lnSpc>
                <a:spcPct val="150000"/>
              </a:lnSpc>
              <a:spcAft>
                <a:spcPts val="600"/>
              </a:spcAft>
              <a:buFont typeface="Arial" panose="020B0604020202020204" pitchFamily="34" charset="0"/>
              <a:buChar char="•"/>
            </a:pPr>
            <a:r>
              <a:rPr lang="en-US" altLang="en-US" sz="2400" dirty="0">
                <a:latin typeface="Helvetica" charset="0"/>
              </a:rPr>
              <a:t>Interests/Motivation</a:t>
            </a:r>
          </a:p>
          <a:p>
            <a:pPr marL="342900" indent="-342900">
              <a:lnSpc>
                <a:spcPct val="150000"/>
              </a:lnSpc>
              <a:spcAft>
                <a:spcPts val="600"/>
              </a:spcAft>
              <a:buFont typeface="Arial" panose="020B0604020202020204" pitchFamily="34" charset="0"/>
              <a:buChar char="•"/>
            </a:pPr>
            <a:r>
              <a:rPr lang="en-US" altLang="en-US" sz="2400" dirty="0">
                <a:latin typeface="Helvetica" charset="0"/>
              </a:rPr>
              <a:t>Career aspirations and needs</a:t>
            </a:r>
          </a:p>
          <a:p>
            <a:pPr marL="342900" indent="-342900">
              <a:lnSpc>
                <a:spcPct val="150000"/>
              </a:lnSpc>
              <a:spcAft>
                <a:spcPts val="600"/>
              </a:spcAft>
              <a:buFont typeface="Arial" panose="020B0604020202020204" pitchFamily="34" charset="0"/>
              <a:buChar char="•"/>
            </a:pPr>
            <a:r>
              <a:rPr lang="en-AU" altLang="en-US" sz="2400" dirty="0">
                <a:latin typeface="Helvetica" charset="0"/>
              </a:rPr>
              <a:t>Syllabus requirements - Practical/Major work components </a:t>
            </a:r>
          </a:p>
          <a:p>
            <a:pPr marL="342900" indent="-342900">
              <a:lnSpc>
                <a:spcPct val="150000"/>
              </a:lnSpc>
              <a:spcAft>
                <a:spcPts val="600"/>
              </a:spcAft>
              <a:buFont typeface="Arial" panose="020B0604020202020204" pitchFamily="34" charset="0"/>
              <a:buChar char="•"/>
            </a:pPr>
            <a:r>
              <a:rPr lang="en-AU" altLang="en-US" sz="2400" dirty="0">
                <a:latin typeface="Helvetica" charset="0"/>
              </a:rPr>
              <a:t>Subject combinations</a:t>
            </a:r>
          </a:p>
          <a:p>
            <a:pPr marL="342900" indent="-342900">
              <a:lnSpc>
                <a:spcPct val="150000"/>
              </a:lnSpc>
              <a:spcAft>
                <a:spcPts val="600"/>
              </a:spcAft>
              <a:buFont typeface="Arial" panose="020B0604020202020204" pitchFamily="34" charset="0"/>
              <a:buChar char="•"/>
            </a:pPr>
            <a:r>
              <a:rPr lang="en-AU" altLang="en-US" sz="2400" dirty="0">
                <a:latin typeface="Helvetica" charset="0"/>
              </a:rPr>
              <a:t>Other commitments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39035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dirty="0">
                <a:effectLst>
                  <a:outerShdw blurRad="38100" dist="38100" dir="2700000" algn="tl">
                    <a:srgbClr val="C0C0C0"/>
                  </a:outerShdw>
                </a:effectLst>
                <a:cs typeface="Arial" pitchFamily="34" charset="0"/>
              </a:rPr>
              <a:t>More Information</a:t>
            </a:r>
            <a:endParaRPr lang="en-AU" dirty="0"/>
          </a:p>
        </p:txBody>
      </p:sp>
      <p:sp>
        <p:nvSpPr>
          <p:cNvPr id="3" name="Text Placeholder 2"/>
          <p:cNvSpPr>
            <a:spLocks noGrp="1"/>
          </p:cNvSpPr>
          <p:nvPr>
            <p:ph type="body" sz="quarter" idx="12"/>
          </p:nvPr>
        </p:nvSpPr>
        <p:spPr>
          <a:xfrm>
            <a:off x="574833" y="2262476"/>
            <a:ext cx="8294847" cy="3221037"/>
          </a:xfrm>
        </p:spPr>
        <p:txBody>
          <a:bodyPr/>
          <a:lstStyle/>
          <a:p>
            <a:pPr marL="571500" indent="-571500">
              <a:buFont typeface="Arial" panose="020B0604020202020204" pitchFamily="34" charset="0"/>
              <a:buChar char="•"/>
            </a:pPr>
            <a:r>
              <a:rPr lang="en-AU" sz="3600" dirty="0">
                <a:hlinkClick r:id="rId3"/>
              </a:rPr>
              <a:t>www.educationstandards.nsw.edu.au</a:t>
            </a:r>
            <a:endParaRPr lang="en-AU" sz="3600" dirty="0"/>
          </a:p>
          <a:p>
            <a:pPr marL="571500" indent="-571500">
              <a:buFont typeface="Arial" panose="020B0604020202020204" pitchFamily="34" charset="0"/>
              <a:buChar char="•"/>
            </a:pPr>
            <a:r>
              <a:rPr lang="en-AU" sz="3600" dirty="0">
                <a:hlinkClick r:id="rId4"/>
              </a:rPr>
              <a:t>www.uac.edu.au</a:t>
            </a:r>
            <a:endParaRPr lang="en-AU" sz="3600" dirty="0"/>
          </a:p>
          <a:p>
            <a:endParaRPr lang="en-AU" sz="36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224008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3600" dirty="0"/>
              <a:t>HSC Marks</a:t>
            </a:r>
          </a:p>
        </p:txBody>
      </p:sp>
    </p:spTree>
    <p:extLst>
      <p:ext uri="{BB962C8B-B14F-4D97-AF65-F5344CB8AC3E}">
        <p14:creationId xmlns:p14="http://schemas.microsoft.com/office/powerpoint/2010/main" val="4207881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sz="2800" dirty="0">
                <a:effectLst>
                  <a:outerShdw blurRad="38100" dist="38100" dir="2700000" algn="tl">
                    <a:srgbClr val="000000">
                      <a:alpha val="43137"/>
                    </a:srgbClr>
                  </a:outerShdw>
                </a:effectLst>
              </a:rPr>
              <a:t>How is the HSC Mark Determined?</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030" y="2028824"/>
            <a:ext cx="6558330" cy="4146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70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520" y="2763520"/>
            <a:ext cx="8930640" cy="1320800"/>
          </a:xfrm>
        </p:spPr>
        <p:txBody>
          <a:bodyPr/>
          <a:lstStyle/>
          <a:p>
            <a:r>
              <a:rPr lang="en-AU" sz="3600" dirty="0"/>
              <a:t>Australian Tertiary Admission Rank</a:t>
            </a:r>
          </a:p>
        </p:txBody>
      </p:sp>
    </p:spTree>
    <p:extLst>
      <p:ext uri="{BB962C8B-B14F-4D97-AF65-F5344CB8AC3E}">
        <p14:creationId xmlns:p14="http://schemas.microsoft.com/office/powerpoint/2010/main" val="439690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sz="2800" dirty="0">
                <a:effectLst>
                  <a:outerShdw blurRad="38100" dist="38100" dir="2700000" algn="tl">
                    <a:srgbClr val="000000">
                      <a:alpha val="43137"/>
                    </a:srgbClr>
                  </a:outerShdw>
                </a:effectLst>
              </a:rPr>
              <a:t>Australian Tertiary Admission Rank</a:t>
            </a:r>
          </a:p>
        </p:txBody>
      </p:sp>
      <p:sp>
        <p:nvSpPr>
          <p:cNvPr id="3" name="Text Placeholder 2"/>
          <p:cNvSpPr>
            <a:spLocks noGrp="1"/>
          </p:cNvSpPr>
          <p:nvPr>
            <p:ph type="body" sz="quarter" idx="12"/>
          </p:nvPr>
        </p:nvSpPr>
        <p:spPr/>
        <p:txBody>
          <a:bodyPr/>
          <a:lstStyle/>
          <a:p>
            <a:pPr>
              <a:spcBef>
                <a:spcPts val="1800"/>
              </a:spcBef>
              <a:spcAft>
                <a:spcPts val="600"/>
              </a:spcAft>
              <a:defRPr/>
            </a:pPr>
            <a:r>
              <a:rPr lang="en-AU" altLang="en-US" sz="2400" b="1" dirty="0">
                <a:solidFill>
                  <a:srgbClr val="280070"/>
                </a:solidFill>
                <a:latin typeface="Helvetica" pitchFamily="34" charset="0"/>
                <a:ea typeface="ＭＳ Ｐゴシック" pitchFamily="34" charset="-128"/>
                <a:cs typeface="Helvetica" pitchFamily="34" charset="0"/>
              </a:rPr>
              <a:t>The Australian Tertiary Admission Rank (ATAR):</a:t>
            </a:r>
          </a:p>
          <a:p>
            <a:pPr marL="863600" lvl="2" indent="-342900">
              <a:spcBef>
                <a:spcPts val="600"/>
              </a:spcBef>
              <a:spcAft>
                <a:spcPts val="600"/>
              </a:spcAft>
              <a:buFont typeface="Arial" panose="020B0604020202020204" pitchFamily="34" charset="0"/>
              <a:buChar char="•"/>
              <a:defRPr/>
            </a:pPr>
            <a:r>
              <a:rPr lang="en-GB" altLang="en-US" dirty="0">
                <a:latin typeface="Helvetica" pitchFamily="34" charset="0"/>
                <a:ea typeface="ＭＳ Ｐゴシック" pitchFamily="34" charset="-128"/>
                <a:cs typeface="Helvetica" pitchFamily="34" charset="0"/>
              </a:rPr>
              <a:t>is for students wishing to gain a place at a university</a:t>
            </a:r>
          </a:p>
          <a:p>
            <a:pPr marL="863600" lvl="2" indent="-342900">
              <a:spcBef>
                <a:spcPts val="600"/>
              </a:spcBef>
              <a:spcAft>
                <a:spcPts val="600"/>
              </a:spcAft>
              <a:buFont typeface="Arial" panose="020B0604020202020204" pitchFamily="34" charset="0"/>
              <a:buChar char="•"/>
              <a:defRPr/>
            </a:pPr>
            <a:r>
              <a:rPr lang="en-GB" altLang="en-US" dirty="0">
                <a:latin typeface="Helvetica" pitchFamily="34" charset="0"/>
                <a:ea typeface="ＭＳ Ｐゴシック" pitchFamily="34" charset="-128"/>
                <a:cs typeface="Helvetica" pitchFamily="34" charset="0"/>
              </a:rPr>
              <a:t>is a rank </a:t>
            </a:r>
            <a:r>
              <a:rPr lang="en-GB" altLang="en-US" b="1" dirty="0">
                <a:solidFill>
                  <a:srgbClr val="280070"/>
                </a:solidFill>
                <a:latin typeface="Helvetica" pitchFamily="34" charset="0"/>
                <a:ea typeface="ＭＳ Ｐゴシック" pitchFamily="34" charset="-128"/>
                <a:cs typeface="Helvetica" pitchFamily="34" charset="0"/>
              </a:rPr>
              <a:t>NOT</a:t>
            </a:r>
            <a:r>
              <a:rPr lang="en-GB" altLang="en-US" dirty="0">
                <a:solidFill>
                  <a:srgbClr val="280070"/>
                </a:solidFill>
                <a:latin typeface="Helvetica" pitchFamily="34" charset="0"/>
                <a:ea typeface="ＭＳ Ｐゴシック" pitchFamily="34" charset="-128"/>
                <a:cs typeface="Helvetica" pitchFamily="34" charset="0"/>
              </a:rPr>
              <a:t> </a:t>
            </a:r>
            <a:r>
              <a:rPr lang="en-GB" altLang="en-US" dirty="0">
                <a:latin typeface="Helvetica" pitchFamily="34" charset="0"/>
                <a:ea typeface="ＭＳ Ｐゴシック" pitchFamily="34" charset="-128"/>
                <a:cs typeface="Helvetica" pitchFamily="34" charset="0"/>
              </a:rPr>
              <a:t>a mark</a:t>
            </a:r>
          </a:p>
          <a:p>
            <a:pPr marL="863600" lvl="2" indent="-342900">
              <a:spcBef>
                <a:spcPts val="600"/>
              </a:spcBef>
              <a:spcAft>
                <a:spcPts val="600"/>
              </a:spcAft>
              <a:buFont typeface="Arial" panose="020B0604020202020204" pitchFamily="34" charset="0"/>
              <a:buChar char="•"/>
              <a:defRPr/>
            </a:pPr>
            <a:r>
              <a:rPr lang="en-GB" altLang="en-US" dirty="0">
                <a:latin typeface="Helvetica" pitchFamily="34" charset="0"/>
                <a:ea typeface="ＭＳ Ｐゴシック" pitchFamily="34" charset="-128"/>
                <a:cs typeface="Helvetica" pitchFamily="34" charset="0"/>
              </a:rPr>
              <a:t>provides information about how a student performs overall in relation to other students </a:t>
            </a:r>
          </a:p>
        </p:txBody>
      </p:sp>
      <p:sp>
        <p:nvSpPr>
          <p:cNvPr id="4" name="Text Placeholder 3"/>
          <p:cNvSpPr>
            <a:spLocks noGrp="1"/>
          </p:cNvSpPr>
          <p:nvPr>
            <p:ph type="body" sz="quarter" idx="13"/>
          </p:nvPr>
        </p:nvSpPr>
        <p:spPr/>
        <p:txBody>
          <a:bodyPr/>
          <a:lstStyle/>
          <a:p>
            <a:r>
              <a:rPr lang="en-US" dirty="0"/>
              <a:t>Year 10 Subject Selection for Stage 6</a:t>
            </a:r>
          </a:p>
        </p:txBody>
      </p:sp>
    </p:spTree>
    <p:extLst>
      <p:ext uri="{BB962C8B-B14F-4D97-AF65-F5344CB8AC3E}">
        <p14:creationId xmlns:p14="http://schemas.microsoft.com/office/powerpoint/2010/main" val="3068385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36321"/>
            <a:ext cx="8102283" cy="533399"/>
          </a:xfrm>
        </p:spPr>
        <p:txBody>
          <a:bodyPr/>
          <a:lstStyle/>
          <a:p>
            <a:pPr algn="ctr"/>
            <a:r>
              <a:rPr lang="en-AU" sz="2800" dirty="0">
                <a:effectLst>
                  <a:outerShdw blurRad="38100" dist="38100" dir="2700000" algn="tl">
                    <a:srgbClr val="C0C0C0"/>
                  </a:outerShdw>
                </a:effectLst>
                <a:cs typeface="Arial" pitchFamily="34" charset="0"/>
              </a:rPr>
              <a:t>Other Considerations</a:t>
            </a:r>
            <a:endParaRPr lang="en-AU" sz="2800" dirty="0"/>
          </a:p>
        </p:txBody>
      </p:sp>
      <p:sp>
        <p:nvSpPr>
          <p:cNvPr id="3" name="Text Placeholder 2"/>
          <p:cNvSpPr>
            <a:spLocks noGrp="1"/>
          </p:cNvSpPr>
          <p:nvPr>
            <p:ph type="body" sz="quarter" idx="12"/>
          </p:nvPr>
        </p:nvSpPr>
        <p:spPr>
          <a:xfrm>
            <a:off x="574833" y="1569720"/>
            <a:ext cx="8029575" cy="4434840"/>
          </a:xfrm>
        </p:spPr>
        <p:txBody>
          <a:bodyPr/>
          <a:lstStyle/>
          <a:p>
            <a:pPr marL="342900" indent="-342900">
              <a:lnSpc>
                <a:spcPct val="150000"/>
              </a:lnSpc>
              <a:buFont typeface="Arial" panose="020B0604020202020204" pitchFamily="34" charset="0"/>
              <a:buChar char="•"/>
            </a:pPr>
            <a:r>
              <a:rPr lang="en-AU" altLang="en-US" sz="2400" dirty="0">
                <a:latin typeface="Helvetica" charset="0"/>
              </a:rPr>
              <a:t>What do I want for my future?</a:t>
            </a:r>
          </a:p>
          <a:p>
            <a:pPr marL="342900" lvl="1" indent="-342900">
              <a:lnSpc>
                <a:spcPct val="150000"/>
              </a:lnSpc>
              <a:spcBef>
                <a:spcPct val="0"/>
              </a:spcBef>
              <a:buFont typeface="Arial" panose="020B0604020202020204" pitchFamily="34" charset="0"/>
              <a:buChar char="•"/>
            </a:pPr>
            <a:r>
              <a:rPr lang="en-AU" altLang="en-US" sz="2400" dirty="0">
                <a:latin typeface="Helvetica" charset="0"/>
              </a:rPr>
              <a:t>What ‘pathway’ best suits me?</a:t>
            </a:r>
          </a:p>
          <a:p>
            <a:pPr marL="342900" indent="-342900">
              <a:lnSpc>
                <a:spcPct val="150000"/>
              </a:lnSpc>
              <a:buFont typeface="Arial" panose="020B0604020202020204" pitchFamily="34" charset="0"/>
              <a:buChar char="•"/>
            </a:pPr>
            <a:r>
              <a:rPr lang="en-AU" altLang="en-US" sz="2400" dirty="0">
                <a:latin typeface="Helvetica" charset="0"/>
              </a:rPr>
              <a:t>Ask for advice from:</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teachers</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parents</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Year adviser</a:t>
            </a:r>
          </a:p>
          <a:p>
            <a:pPr marL="1200150" lvl="3" indent="-342900">
              <a:lnSpc>
                <a:spcPct val="150000"/>
              </a:lnSpc>
              <a:spcBef>
                <a:spcPct val="0"/>
              </a:spcBef>
              <a:buFont typeface="Helvetica" charset="0"/>
              <a:buChar char="−"/>
            </a:pPr>
            <a:r>
              <a:rPr lang="en-AU" altLang="en-US" sz="2400">
                <a:solidFill>
                  <a:srgbClr val="343434"/>
                </a:solidFill>
                <a:latin typeface="Helvetica" charset="0"/>
              </a:rPr>
              <a:t>careers adviser</a:t>
            </a:r>
            <a:endParaRPr lang="en-AU" altLang="en-US" sz="2400" dirty="0">
              <a:solidFill>
                <a:srgbClr val="343434"/>
              </a:solidFill>
              <a:latin typeface="Helvetica" charset="0"/>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87310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52501"/>
            <a:ext cx="8102283" cy="495299"/>
          </a:xfrm>
        </p:spPr>
        <p:txBody>
          <a:bodyPr/>
          <a:lstStyle/>
          <a:p>
            <a:pPr algn="ctr"/>
            <a:r>
              <a:rPr lang="en-AU" sz="2800" dirty="0">
                <a:effectLst>
                  <a:outerShdw blurRad="38100" dist="38100" dir="2700000" algn="tl">
                    <a:srgbClr val="000000">
                      <a:alpha val="43137"/>
                    </a:srgbClr>
                  </a:outerShdw>
                </a:effectLst>
              </a:rPr>
              <a:t>The Higher School Certificate</a:t>
            </a:r>
          </a:p>
        </p:txBody>
      </p:sp>
      <p:sp>
        <p:nvSpPr>
          <p:cNvPr id="3" name="Text Placeholder 2"/>
          <p:cNvSpPr>
            <a:spLocks noGrp="1"/>
          </p:cNvSpPr>
          <p:nvPr>
            <p:ph type="body" sz="quarter" idx="12"/>
          </p:nvPr>
        </p:nvSpPr>
        <p:spPr>
          <a:xfrm>
            <a:off x="538480" y="1938267"/>
            <a:ext cx="8029575" cy="3330863"/>
          </a:xfrm>
        </p:spPr>
        <p:txBody>
          <a:bodyPr/>
          <a:lstStyle/>
          <a:p>
            <a:pPr marL="342900" indent="-342900">
              <a:lnSpc>
                <a:spcPct val="80000"/>
              </a:lnSpc>
              <a:spcBef>
                <a:spcPts val="1200"/>
              </a:spcBef>
              <a:spcAft>
                <a:spcPts val="600"/>
              </a:spcAft>
              <a:buFont typeface="Arial" panose="020B0604020202020204" pitchFamily="34" charset="0"/>
              <a:buChar char="•"/>
            </a:pPr>
            <a:r>
              <a:rPr lang="en-AU" altLang="en-US" sz="2400" dirty="0">
                <a:latin typeface="Helvetica" charset="0"/>
              </a:rPr>
              <a:t>is the culmination of a student’s school career </a:t>
            </a:r>
          </a:p>
          <a:p>
            <a:pPr marL="342900" indent="-342900">
              <a:lnSpc>
                <a:spcPct val="80000"/>
              </a:lnSpc>
              <a:spcBef>
                <a:spcPts val="1200"/>
              </a:spcBef>
              <a:spcAft>
                <a:spcPts val="600"/>
              </a:spcAft>
              <a:buFont typeface="Arial" panose="020B0604020202020204" pitchFamily="34" charset="0"/>
              <a:buChar char="•"/>
            </a:pPr>
            <a:r>
              <a:rPr lang="en-AU" altLang="en-US" sz="2400" dirty="0">
                <a:latin typeface="Helvetica" charset="0"/>
              </a:rPr>
              <a:t>is the highest educational award that can be achieved at secondary school in New South Wales</a:t>
            </a:r>
          </a:p>
          <a:p>
            <a:pPr marL="342900" indent="-342900">
              <a:lnSpc>
                <a:spcPct val="80000"/>
              </a:lnSpc>
              <a:spcBef>
                <a:spcPts val="1200"/>
              </a:spcBef>
              <a:spcAft>
                <a:spcPts val="600"/>
              </a:spcAft>
              <a:buFont typeface="Arial" panose="020B0604020202020204" pitchFamily="34" charset="0"/>
              <a:buChar char="•"/>
            </a:pPr>
            <a:r>
              <a:rPr lang="en-GB" altLang="en-US" sz="2400" dirty="0">
                <a:latin typeface="Helvetica" charset="0"/>
              </a:rPr>
              <a:t>reports student achievement in terms of a </a:t>
            </a:r>
            <a:r>
              <a:rPr lang="en-GB" altLang="en-US" sz="2400" b="1" dirty="0">
                <a:solidFill>
                  <a:srgbClr val="280070"/>
                </a:solidFill>
                <a:latin typeface="Helvetica" charset="0"/>
              </a:rPr>
              <a:t>standard</a:t>
            </a:r>
            <a:r>
              <a:rPr lang="en-GB" altLang="en-US" sz="2400" b="1" dirty="0">
                <a:latin typeface="Helvetica" charset="0"/>
              </a:rPr>
              <a:t> </a:t>
            </a:r>
            <a:r>
              <a:rPr lang="en-GB" altLang="en-US" sz="2400" dirty="0">
                <a:latin typeface="Helvetica" charset="0"/>
              </a:rPr>
              <a:t>achieved in individual courses</a:t>
            </a:r>
          </a:p>
          <a:p>
            <a:pPr marL="342900" indent="-342900">
              <a:lnSpc>
                <a:spcPct val="80000"/>
              </a:lnSpc>
              <a:spcBef>
                <a:spcPts val="1200"/>
              </a:spcBef>
              <a:spcAft>
                <a:spcPts val="600"/>
              </a:spcAft>
              <a:buFont typeface="Arial" panose="020B0604020202020204" pitchFamily="34" charset="0"/>
              <a:buChar char="•"/>
            </a:pPr>
            <a:r>
              <a:rPr lang="en-GB" altLang="en-US" sz="2400" dirty="0">
                <a:latin typeface="Helvetica" charset="0"/>
              </a:rPr>
              <a:t>presents a </a:t>
            </a:r>
            <a:r>
              <a:rPr lang="en-GB" altLang="en-US" sz="2400" b="1" dirty="0">
                <a:solidFill>
                  <a:srgbClr val="280070"/>
                </a:solidFill>
                <a:latin typeface="Helvetica" charset="0"/>
              </a:rPr>
              <a:t>profile</a:t>
            </a:r>
            <a:r>
              <a:rPr lang="en-GB" altLang="en-US" sz="2400" dirty="0">
                <a:latin typeface="Helvetica" charset="0"/>
              </a:rPr>
              <a:t> of student achievement across a broad range of subjects</a:t>
            </a:r>
            <a:endParaRPr lang="en-US" altLang="en-US" sz="2400" dirty="0">
              <a:latin typeface="Helvetica" charset="0"/>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311665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66801"/>
            <a:ext cx="8102283" cy="571499"/>
          </a:xfrm>
        </p:spPr>
        <p:txBody>
          <a:bodyPr/>
          <a:lstStyle/>
          <a:p>
            <a:pPr algn="ctr"/>
            <a:r>
              <a:rPr lang="en-AU" sz="2800" dirty="0">
                <a:effectLst>
                  <a:outerShdw blurRad="38100" dist="38100" dir="2700000" algn="tl">
                    <a:srgbClr val="000000">
                      <a:alpha val="43137"/>
                    </a:srgbClr>
                  </a:outerShdw>
                </a:effectLst>
              </a:rPr>
              <a:t>HSC Course Structure</a:t>
            </a:r>
          </a:p>
        </p:txBody>
      </p:sp>
      <p:sp>
        <p:nvSpPr>
          <p:cNvPr id="3" name="Text Placeholder 2"/>
          <p:cNvSpPr>
            <a:spLocks noGrp="1"/>
          </p:cNvSpPr>
          <p:nvPr>
            <p:ph type="body" sz="quarter" idx="12"/>
          </p:nvPr>
        </p:nvSpPr>
        <p:spPr>
          <a:xfrm>
            <a:off x="574833" y="1771650"/>
            <a:ext cx="8029575" cy="3711863"/>
          </a:xfrm>
        </p:spPr>
        <p:txBody>
          <a:bodyPr/>
          <a:lstStyle/>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All courses in the HSC have a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unit value</a:t>
            </a:r>
            <a:endPar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Most courses are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2400" dirty="0">
                <a:latin typeface="Helvetica" panose="020B0604020202020204" pitchFamily="34" charset="0"/>
                <a:ea typeface="ＭＳ Ｐゴシック" pitchFamily="34" charset="-128"/>
                <a:cs typeface="Helvetica" panose="020B0604020202020204" pitchFamily="34" charset="0"/>
              </a:rPr>
              <a:t>which equates to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120 hours</a:t>
            </a:r>
            <a:r>
              <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rPr>
              <a:t> </a:t>
            </a:r>
            <a:r>
              <a:rPr lang="en-US" altLang="en-US" sz="2400" dirty="0">
                <a:latin typeface="Helvetica" panose="020B0604020202020204" pitchFamily="34" charset="0"/>
                <a:ea typeface="ＭＳ Ｐゴシック" pitchFamily="34" charset="-128"/>
                <a:cs typeface="Helvetica" panose="020B0604020202020204" pitchFamily="34" charset="0"/>
              </a:rPr>
              <a:t>of study and an HSC result out of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100</a:t>
            </a:r>
            <a:endPar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lvl="1"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Some courses are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1 unit</a:t>
            </a:r>
            <a:r>
              <a:rPr lang="en-US" altLang="en-US" sz="2400" dirty="0">
                <a:latin typeface="Helvetica" panose="020B0604020202020204" pitchFamily="34" charset="0"/>
                <a:ea typeface="ＭＳ Ｐゴシック" pitchFamily="34" charset="-128"/>
                <a:cs typeface="Helvetica" panose="020B0604020202020204" pitchFamily="34" charset="0"/>
              </a:rPr>
              <a:t>. This is equivalent to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60</a:t>
            </a:r>
            <a:r>
              <a:rPr lang="en-US" altLang="en-US" sz="2400" b="1" dirty="0">
                <a:latin typeface="Helvetica" panose="020B0604020202020204" pitchFamily="34" charset="0"/>
                <a:ea typeface="ＭＳ Ｐゴシック" pitchFamily="34" charset="-128"/>
                <a:cs typeface="Helvetica" panose="020B0604020202020204" pitchFamily="34" charset="0"/>
              </a:rPr>
              <a:t>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hours </a:t>
            </a:r>
            <a:r>
              <a:rPr lang="en-US" altLang="en-US" sz="2400"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50</a:t>
            </a:r>
            <a:endPar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Many 1 unit courses are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extension</a:t>
            </a:r>
            <a:r>
              <a:rPr lang="en-US" altLang="en-US" sz="2400" dirty="0">
                <a:latin typeface="Helvetica" panose="020B0604020202020204" pitchFamily="34" charset="0"/>
                <a:ea typeface="ＭＳ Ｐゴシック" pitchFamily="34" charset="-128"/>
                <a:cs typeface="Helvetica" panose="020B0604020202020204" pitchFamily="34" charset="0"/>
              </a:rPr>
              <a:t> courses, enabling 3 or 4 units of a course to be studied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27377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23951"/>
            <a:ext cx="8102283" cy="514349"/>
          </a:xfrm>
        </p:spPr>
        <p:txBody>
          <a:bodyPr/>
          <a:lstStyle/>
          <a:p>
            <a:pPr algn="ctr"/>
            <a:r>
              <a:rPr lang="en-AU" sz="2800" dirty="0">
                <a:effectLst>
                  <a:outerShdw blurRad="38100" dist="38100" dir="2700000" algn="tl">
                    <a:srgbClr val="000000">
                      <a:alpha val="43137"/>
                    </a:srgbClr>
                  </a:outerShdw>
                </a:effectLst>
              </a:rPr>
              <a:t>Requirements for the HSC</a:t>
            </a:r>
          </a:p>
        </p:txBody>
      </p:sp>
      <p:sp>
        <p:nvSpPr>
          <p:cNvPr id="3" name="Text Placeholder 2"/>
          <p:cNvSpPr>
            <a:spLocks noGrp="1"/>
          </p:cNvSpPr>
          <p:nvPr>
            <p:ph type="body" sz="quarter" idx="12"/>
          </p:nvPr>
        </p:nvSpPr>
        <p:spPr>
          <a:xfrm>
            <a:off x="574833" y="1847850"/>
            <a:ext cx="8029575" cy="3958590"/>
          </a:xfrm>
        </p:spPr>
        <p:txBody>
          <a:bodyPr/>
          <a:lstStyle/>
          <a:p>
            <a:pPr>
              <a:spcBef>
                <a:spcPts val="1800"/>
              </a:spcBef>
              <a:spcAft>
                <a:spcPts val="600"/>
              </a:spcAft>
              <a:defRPr/>
            </a:pPr>
            <a:r>
              <a:rPr lang="en-US" altLang="en-US" sz="2400" b="1" dirty="0">
                <a:solidFill>
                  <a:srgbClr val="280070"/>
                </a:solidFill>
                <a:latin typeface="Helvetica" pitchFamily="34" charset="0"/>
                <a:ea typeface="ＭＳ Ｐゴシック" pitchFamily="34" charset="-128"/>
                <a:cs typeface="Helvetica" pitchFamily="34" charset="0"/>
              </a:rPr>
              <a:t>Year 11 </a:t>
            </a:r>
          </a:p>
          <a:p>
            <a:pPr marL="342900" indent="-342900">
              <a:spcBef>
                <a:spcPts val="1800"/>
              </a:spcBef>
              <a:spcAft>
                <a:spcPts val="600"/>
              </a:spcAft>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minimum of </a:t>
            </a:r>
            <a:r>
              <a:rPr lang="en-US" altLang="en-US" sz="2400" b="1" dirty="0">
                <a:solidFill>
                  <a:srgbClr val="280070"/>
                </a:solidFill>
                <a:latin typeface="Helvetica" pitchFamily="34" charset="0"/>
                <a:ea typeface="ＭＳ Ｐゴシック" pitchFamily="34" charset="-128"/>
                <a:cs typeface="Helvetica" pitchFamily="34" charset="0"/>
              </a:rPr>
              <a:t>12 units</a:t>
            </a:r>
          </a:p>
          <a:p>
            <a:pPr marL="342900" indent="-342900">
              <a:spcBef>
                <a:spcPts val="1800"/>
              </a:spcBef>
              <a:spcAft>
                <a:spcPts val="600"/>
              </a:spcAft>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students must satisfactorily </a:t>
            </a:r>
            <a:r>
              <a:rPr lang="en-US" altLang="en-US" sz="2400" b="1" dirty="0">
                <a:solidFill>
                  <a:srgbClr val="280070"/>
                </a:solidFill>
                <a:latin typeface="Helvetica" pitchFamily="34" charset="0"/>
                <a:ea typeface="ＭＳ Ｐゴシック" pitchFamily="34" charset="-128"/>
                <a:cs typeface="Helvetica" pitchFamily="34" charset="0"/>
              </a:rPr>
              <a:t>complete</a:t>
            </a:r>
            <a:r>
              <a:rPr lang="en-US" altLang="en-US" sz="2400" dirty="0">
                <a:latin typeface="Helvetica" pitchFamily="34" charset="0"/>
                <a:ea typeface="ＭＳ Ｐゴシック" pitchFamily="34" charset="-128"/>
                <a:cs typeface="Helvetica" pitchFamily="34" charset="0"/>
              </a:rPr>
              <a:t> the Year 11 course before commencing the corresponding Year 12 course</a:t>
            </a:r>
            <a:endParaRPr lang="en-US" altLang="en-US" sz="2000" dirty="0">
              <a:latin typeface="Helvetica" pitchFamily="34" charset="0"/>
              <a:ea typeface="ＭＳ Ｐゴシック" pitchFamily="34" charset="-128"/>
              <a:cs typeface="Helvetica" pitchFamily="34" charset="0"/>
            </a:endParaRPr>
          </a:p>
          <a:p>
            <a:pPr>
              <a:spcBef>
                <a:spcPts val="1800"/>
              </a:spcBef>
              <a:spcAft>
                <a:spcPts val="600"/>
              </a:spcAft>
              <a:defRPr/>
            </a:pPr>
            <a:r>
              <a:rPr lang="en-US" altLang="en-US" sz="2400" b="1" dirty="0">
                <a:solidFill>
                  <a:srgbClr val="280070"/>
                </a:solidFill>
                <a:latin typeface="Helvetica" pitchFamily="34" charset="0"/>
                <a:ea typeface="ＭＳ Ｐゴシック" pitchFamily="34" charset="-128"/>
                <a:cs typeface="Helvetica" pitchFamily="34" charset="0"/>
              </a:rPr>
              <a:t>Year 12</a:t>
            </a:r>
          </a:p>
          <a:p>
            <a:pPr marL="342900" indent="-342900">
              <a:spcBef>
                <a:spcPts val="1800"/>
              </a:spcBef>
              <a:spcAft>
                <a:spcPts val="600"/>
              </a:spcAft>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minimum of </a:t>
            </a:r>
            <a:r>
              <a:rPr lang="en-US" altLang="en-US" sz="2400" b="1" dirty="0">
                <a:solidFill>
                  <a:srgbClr val="280070"/>
                </a:solidFill>
                <a:latin typeface="Helvetica" pitchFamily="34" charset="0"/>
                <a:ea typeface="ＭＳ Ｐゴシック" pitchFamily="34" charset="-128"/>
                <a:cs typeface="Helvetica" pitchFamily="34" charset="0"/>
              </a:rPr>
              <a:t>10 units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53692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03515"/>
            <a:ext cx="8102283" cy="511628"/>
          </a:xfrm>
        </p:spPr>
        <p:txBody>
          <a:bodyPr/>
          <a:lstStyle/>
          <a:p>
            <a:r>
              <a:rPr lang="en-AU" sz="2800" dirty="0"/>
              <a:t>Requirements for the HSC</a:t>
            </a:r>
          </a:p>
        </p:txBody>
      </p:sp>
      <p:sp>
        <p:nvSpPr>
          <p:cNvPr id="3" name="Text Placeholder 2"/>
          <p:cNvSpPr>
            <a:spLocks noGrp="1"/>
          </p:cNvSpPr>
          <p:nvPr>
            <p:ph type="body" sz="quarter" idx="12"/>
          </p:nvPr>
        </p:nvSpPr>
        <p:spPr>
          <a:xfrm>
            <a:off x="323850" y="1600201"/>
            <a:ext cx="8515349" cy="4550228"/>
          </a:xfrm>
        </p:spPr>
        <p:txBody>
          <a:bodyPr/>
          <a:lstStyle/>
          <a:p>
            <a:pPr>
              <a:spcBef>
                <a:spcPts val="1200"/>
              </a:spcBef>
              <a:spcAft>
                <a:spcPts val="0"/>
              </a:spcAft>
              <a:defRPr/>
            </a:pP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Both the Year 11 and Year 12 pattern of study must include:</a:t>
            </a:r>
          </a:p>
          <a:p>
            <a:pPr>
              <a:spcBef>
                <a:spcPts val="0"/>
              </a:spcBef>
              <a:spcAft>
                <a:spcPts val="0"/>
              </a:spcAft>
              <a:defRPr/>
            </a:pPr>
            <a:endPar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2 units of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compulsory English</a:t>
            </a:r>
          </a:p>
          <a:p>
            <a:pPr>
              <a:spcBef>
                <a:spcPts val="0"/>
              </a:spcBef>
              <a:spcAft>
                <a:spcPts val="0"/>
              </a:spcAft>
              <a:defRPr/>
            </a:pPr>
            <a:endPar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at least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2000" dirty="0">
                <a:latin typeface="Helvetica" panose="020B0604020202020204" pitchFamily="34" charset="0"/>
                <a:ea typeface="ＭＳ Ｐゴシック" pitchFamily="34" charset="-128"/>
                <a:cs typeface="Helvetica" panose="020B0604020202020204" pitchFamily="34" charset="0"/>
              </a:rPr>
              <a:t>of Board Developed Courses</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at least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3 courses </a:t>
            </a:r>
            <a:r>
              <a:rPr lang="en-US" altLang="en-US" sz="2000" dirty="0">
                <a:latin typeface="Helvetica" panose="020B0604020202020204" pitchFamily="34" charset="0"/>
                <a:ea typeface="ＭＳ Ｐゴシック" pitchFamily="34" charset="-128"/>
                <a:cs typeface="Helvetica" panose="020B0604020202020204" pitchFamily="34" charset="0"/>
              </a:rPr>
              <a:t>of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2000" dirty="0">
                <a:latin typeface="Helvetica" panose="020B0604020202020204" pitchFamily="34" charset="0"/>
                <a:ea typeface="ＭＳ Ｐゴシック" pitchFamily="34" charset="-128"/>
                <a:cs typeface="Helvetica" panose="020B0604020202020204" pitchFamily="34" charset="0"/>
              </a:rPr>
              <a:t>value or greater</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at least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4 subjects </a:t>
            </a:r>
            <a:r>
              <a:rPr lang="en-US" altLang="en-US" sz="2000" dirty="0">
                <a:latin typeface="Helvetica" panose="020B0604020202020204" pitchFamily="34" charset="0"/>
                <a:ea typeface="ＭＳ Ｐゴシック" pitchFamily="34" charset="-128"/>
                <a:cs typeface="Helvetica" panose="020B0604020202020204" pitchFamily="34" charset="0"/>
              </a:rPr>
              <a:t>(including English)</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 maximum of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2000" dirty="0">
                <a:latin typeface="Helvetica" panose="020B0604020202020204" pitchFamily="34" charset="0"/>
                <a:ea typeface="ＭＳ Ｐゴシック" pitchFamily="34" charset="-128"/>
                <a:cs typeface="Helvetica" panose="020B0604020202020204" pitchFamily="34" charset="0"/>
              </a:rPr>
              <a:t>of Science may be included in the Year 11 pattern of study. </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from 2019, a</a:t>
            </a:r>
            <a:r>
              <a:rPr lang="en-US" sz="2000" dirty="0">
                <a:latin typeface="Helvetica" panose="020B0604020202020204" pitchFamily="34" charset="0"/>
                <a:ea typeface="ＭＳ Ｐゴシック" pitchFamily="34" charset="-128"/>
                <a:cs typeface="Helvetica" panose="020B0604020202020204" pitchFamily="34" charset="0"/>
              </a:rPr>
              <a:t> maximum of </a:t>
            </a:r>
            <a:r>
              <a:rPr 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7</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 units </a:t>
            </a:r>
            <a:r>
              <a:rPr lang="en-US" altLang="en-US" sz="2000" dirty="0">
                <a:latin typeface="Helvetica" panose="020B0604020202020204" pitchFamily="34" charset="0"/>
                <a:ea typeface="ＭＳ Ｐゴシック" pitchFamily="34" charset="-128"/>
                <a:cs typeface="Helvetica" panose="020B0604020202020204" pitchFamily="34" charset="0"/>
              </a:rPr>
              <a:t>of Science may be included in the Year 12 pattern of study.</a:t>
            </a:r>
            <a:endParaRPr lang="en-AU" sz="20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65277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62051"/>
            <a:ext cx="8102283" cy="590549"/>
          </a:xfrm>
        </p:spPr>
        <p:txBody>
          <a:bodyPr/>
          <a:lstStyle/>
          <a:p>
            <a:pPr algn="ctr"/>
            <a:r>
              <a:rPr lang="en-AU" sz="2800" dirty="0">
                <a:effectLst>
                  <a:outerShdw blurRad="38100" dist="38100" dir="2700000" algn="tl">
                    <a:srgbClr val="000000">
                      <a:alpha val="43137"/>
                    </a:srgbClr>
                  </a:outerShdw>
                </a:effectLst>
              </a:rPr>
              <a:t>Types of HSC Courses</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2553505415"/>
              </p:ext>
            </p:extLst>
          </p:nvPr>
        </p:nvGraphicFramePr>
        <p:xfrm>
          <a:off x="759505" y="1880505"/>
          <a:ext cx="7881258" cy="4305454"/>
        </p:xfrm>
        <a:graphic>
          <a:graphicData uri="http://schemas.openxmlformats.org/drawingml/2006/table">
            <a:tbl>
              <a:tblPr firstRow="1" bandRow="1">
                <a:tableStyleId>{00A15C55-8517-42AA-B614-E9B94910E393}</a:tableStyleId>
              </a:tblPr>
              <a:tblGrid>
                <a:gridCol w="3940629">
                  <a:extLst>
                    <a:ext uri="{9D8B030D-6E8A-4147-A177-3AD203B41FA5}">
                      <a16:colId xmlns:a16="http://schemas.microsoft.com/office/drawing/2014/main" val="20000"/>
                    </a:ext>
                  </a:extLst>
                </a:gridCol>
                <a:gridCol w="3940629">
                  <a:extLst>
                    <a:ext uri="{9D8B030D-6E8A-4147-A177-3AD203B41FA5}">
                      <a16:colId xmlns:a16="http://schemas.microsoft.com/office/drawing/2014/main" val="20001"/>
                    </a:ext>
                  </a:extLst>
                </a:gridCol>
              </a:tblGrid>
              <a:tr h="559012">
                <a:tc>
                  <a:txBody>
                    <a:bodyPr/>
                    <a:lstStyle/>
                    <a:p>
                      <a:pPr algn="ctr"/>
                      <a:r>
                        <a:rPr lang="en-AU" sz="2400" dirty="0"/>
                        <a:t>Board Developed</a:t>
                      </a:r>
                      <a:r>
                        <a:rPr lang="en-AU" sz="2400" baseline="0" dirty="0"/>
                        <a:t> Courses</a:t>
                      </a:r>
                      <a:endParaRPr lang="en-AU"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400" dirty="0"/>
                        <a:t>Board</a:t>
                      </a:r>
                      <a:r>
                        <a:rPr lang="en-AU" sz="2400" baseline="0" dirty="0"/>
                        <a:t> Endorsed Courses</a:t>
                      </a:r>
                      <a:endParaRPr lang="en-AU"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8651">
                <a:tc>
                  <a:txBody>
                    <a:bodyPr/>
                    <a:lstStyle/>
                    <a:p>
                      <a:pPr algn="l"/>
                      <a:r>
                        <a:rPr lang="en-AU" dirty="0"/>
                        <a:t>HSC</a:t>
                      </a:r>
                      <a:r>
                        <a:rPr lang="en-AU" baseline="0" dirty="0"/>
                        <a:t> examination except for: </a:t>
                      </a:r>
                    </a:p>
                    <a:p>
                      <a:pPr marL="285750" indent="-285750" algn="l">
                        <a:buFont typeface="Arial" panose="020B0604020202020204" pitchFamily="34" charset="0"/>
                        <a:buChar char="•"/>
                      </a:pPr>
                      <a:r>
                        <a:rPr lang="en-AU" baseline="0" dirty="0"/>
                        <a:t>optional examination in English Studies and Mathematics Standard 1 and VET Framework courses</a:t>
                      </a:r>
                    </a:p>
                    <a:p>
                      <a:pPr marL="285750" indent="-285750" algn="l">
                        <a:buFont typeface="Arial" panose="020B0604020202020204" pitchFamily="34" charset="0"/>
                        <a:buChar char="•"/>
                      </a:pPr>
                      <a:r>
                        <a:rPr lang="en-AU" baseline="0"/>
                        <a:t>All Life </a:t>
                      </a:r>
                      <a:r>
                        <a:rPr lang="en-AU" baseline="0" dirty="0"/>
                        <a:t>Skills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dirty="0"/>
                        <a:t>No HSC examination – school-based</a:t>
                      </a:r>
                      <a:r>
                        <a:rPr lang="en-AU" baseline="0" dirty="0"/>
                        <a:t> assessment only</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14347">
                <a:tc>
                  <a:txBody>
                    <a:bodyPr/>
                    <a:lstStyle/>
                    <a:p>
                      <a:pPr algn="l"/>
                      <a:r>
                        <a:rPr lang="en-AU" dirty="0"/>
                        <a:t>May be included</a:t>
                      </a:r>
                      <a:r>
                        <a:rPr lang="en-AU" baseline="0" dirty="0"/>
                        <a:t> in the calculation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dirty="0"/>
                        <a:t>Not included in the calculation</a:t>
                      </a:r>
                      <a:r>
                        <a:rPr lang="en-AU" baseline="0" dirty="0"/>
                        <a:t>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0043">
                <a:tc>
                  <a:txBody>
                    <a:bodyPr/>
                    <a:lstStyle/>
                    <a:p>
                      <a:pPr algn="l"/>
                      <a:r>
                        <a:rPr lang="en-AU" dirty="0"/>
                        <a:t>Includes some Vocational</a:t>
                      </a:r>
                      <a:r>
                        <a:rPr lang="en-AU" baseline="0" dirty="0"/>
                        <a:t> Education and Training (VET)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dirty="0"/>
                        <a:t>Includes some Vocational</a:t>
                      </a:r>
                      <a:r>
                        <a:rPr lang="en-AU" baseline="0" dirty="0"/>
                        <a:t> Education and Training (VET)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9012">
                <a:tc>
                  <a:txBody>
                    <a:bodyPr/>
                    <a:lstStyle/>
                    <a:p>
                      <a:pPr algn="l"/>
                      <a:r>
                        <a:rPr lang="en-AU" dirty="0"/>
                        <a:t>Includes Life Skills courses.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1871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3350" y="990601"/>
            <a:ext cx="8877300" cy="628650"/>
          </a:xfrm>
        </p:spPr>
        <p:txBody>
          <a:bodyPr/>
          <a:lstStyle/>
          <a:p>
            <a:pPr algn="ctr"/>
            <a:r>
              <a:rPr lang="en-AU" sz="2800" dirty="0">
                <a:effectLst>
                  <a:outerShdw blurRad="38100" dist="38100" dir="2700000" algn="tl">
                    <a:srgbClr val="000000">
                      <a:alpha val="43137"/>
                    </a:srgbClr>
                  </a:outerShdw>
                </a:effectLst>
              </a:rPr>
              <a:t>Board Developed Courses and the ATAR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4232401530"/>
              </p:ext>
            </p:extLst>
          </p:nvPr>
        </p:nvGraphicFramePr>
        <p:xfrm>
          <a:off x="538480" y="1895748"/>
          <a:ext cx="7957458" cy="3707675"/>
        </p:xfrm>
        <a:graphic>
          <a:graphicData uri="http://schemas.openxmlformats.org/drawingml/2006/table">
            <a:tbl>
              <a:tblPr firstRow="1" bandRow="1">
                <a:tableStyleId>{00A15C55-8517-42AA-B614-E9B94910E393}</a:tableStyleId>
              </a:tblPr>
              <a:tblGrid>
                <a:gridCol w="3978729">
                  <a:extLst>
                    <a:ext uri="{9D8B030D-6E8A-4147-A177-3AD203B41FA5}">
                      <a16:colId xmlns:a16="http://schemas.microsoft.com/office/drawing/2014/main" val="20000"/>
                    </a:ext>
                  </a:extLst>
                </a:gridCol>
                <a:gridCol w="3978729">
                  <a:extLst>
                    <a:ext uri="{9D8B030D-6E8A-4147-A177-3AD203B41FA5}">
                      <a16:colId xmlns:a16="http://schemas.microsoft.com/office/drawing/2014/main" val="20001"/>
                    </a:ext>
                  </a:extLst>
                </a:gridCol>
              </a:tblGrid>
              <a:tr h="660933">
                <a:tc>
                  <a:txBody>
                    <a:bodyPr/>
                    <a:lstStyle/>
                    <a:p>
                      <a:pPr algn="ctr"/>
                      <a:r>
                        <a:rPr lang="en-AU" sz="2800" dirty="0"/>
                        <a:t>Category A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a:t>Category B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8423">
                <a:tc>
                  <a:txBody>
                    <a:bodyPr/>
                    <a:lstStyle/>
                    <a:p>
                      <a:r>
                        <a:rPr lang="en-AU" dirty="0"/>
                        <a:t>May be included in the calculation</a:t>
                      </a:r>
                      <a:r>
                        <a:rPr lang="en-AU" baseline="0" dirty="0"/>
                        <a:t>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No more than 2 units of Category B courses can be included in the calculation of a student’s ATAR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9896">
                <a:tc>
                  <a:txBody>
                    <a:bodyPr/>
                    <a:lstStyle/>
                    <a:p>
                      <a:r>
                        <a:rPr lang="en-AU" dirty="0"/>
                        <a:t>Compulsory HSC Examination</a:t>
                      </a:r>
                      <a:r>
                        <a:rPr lang="en-AU" baseline="0" dirty="0"/>
                        <a:t> for most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Optional HSC examination for some</a:t>
                      </a:r>
                      <a:r>
                        <a:rPr lang="en-AU" baseline="0" dirty="0"/>
                        <a:t> courses</a:t>
                      </a:r>
                      <a:r>
                        <a:rPr lang="en-AU"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28423">
                <a:tc>
                  <a:txBody>
                    <a:bodyPr/>
                    <a:lstStyle/>
                    <a:p>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Include VET Curriculum Framework courses</a:t>
                      </a:r>
                      <a:r>
                        <a:rPr lang="en-AU" baseline="0" dirty="0"/>
                        <a:t> and have compulsory work placement. </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4098764"/>
      </p:ext>
    </p:extLst>
  </p:cSld>
  <p:clrMapOvr>
    <a:masterClrMapping/>
  </p:clrMapOvr>
</p:sld>
</file>

<file path=ppt/theme/theme1.xml><?xml version="1.0" encoding="utf-8"?>
<a:theme xmlns:a="http://schemas.openxmlformats.org/drawingml/2006/main" name="Default Theme">
  <a:themeElements>
    <a:clrScheme name="BOSTES">
      <a:dk1>
        <a:srgbClr val="454545"/>
      </a:dk1>
      <a:lt1>
        <a:sysClr val="window" lastClr="FFFFFF"/>
      </a:lt1>
      <a:dk2>
        <a:srgbClr val="1F497D"/>
      </a:dk2>
      <a:lt2>
        <a:srgbClr val="EEECE1"/>
      </a:lt2>
      <a:accent1>
        <a:srgbClr val="174A7C"/>
      </a:accent1>
      <a:accent2>
        <a:srgbClr val="45454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4412</TotalTime>
  <Words>3785</Words>
  <Application>Microsoft Office PowerPoint</Application>
  <PresentationFormat>On-screen Show (4:3)</PresentationFormat>
  <Paragraphs>395</Paragraphs>
  <Slides>35</Slides>
  <Notes>35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MS PGothic</vt:lpstr>
      <vt:lpstr>MS PGothic</vt:lpstr>
      <vt:lpstr>Aparajita</vt:lpstr>
      <vt:lpstr>Arial</vt:lpstr>
      <vt:lpstr>Arial Narrow</vt:lpstr>
      <vt:lpstr>Calibri</vt:lpstr>
      <vt:lpstr>Courier New</vt:lpstr>
      <vt:lpstr>Geneva</vt:lpstr>
      <vt:lpstr>Helvetica</vt:lpstr>
      <vt:lpstr>Times New Roman</vt:lpstr>
      <vt:lpstr>Wingdings</vt:lpstr>
      <vt:lpstr>ヒラギノ角ゴ Pro W3</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FONT SUB HEADING FONT</dc:title>
  <dc:creator>Microsoft Office User</dc:creator>
  <cp:lastModifiedBy>Kirsty</cp:lastModifiedBy>
  <cp:revision>243</cp:revision>
  <cp:lastPrinted>2017-06-07T02:38:38Z</cp:lastPrinted>
  <dcterms:created xsi:type="dcterms:W3CDTF">2014-05-22T02:16:59Z</dcterms:created>
  <dcterms:modified xsi:type="dcterms:W3CDTF">2017-06-27T10:04:21Z</dcterms:modified>
</cp:coreProperties>
</file>