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64" r:id="rId2"/>
    <p:sldId id="276" r:id="rId3"/>
    <p:sldId id="277" r:id="rId4"/>
    <p:sldId id="278" r:id="rId5"/>
    <p:sldId id="279" r:id="rId6"/>
    <p:sldId id="280" r:id="rId7"/>
    <p:sldId id="286" r:id="rId8"/>
    <p:sldId id="282" r:id="rId9"/>
    <p:sldId id="283" r:id="rId10"/>
    <p:sldId id="289" r:id="rId11"/>
    <p:sldId id="288" r:id="rId12"/>
    <p:sldId id="298" r:id="rId13"/>
    <p:sldId id="287" r:id="rId14"/>
    <p:sldId id="299" r:id="rId15"/>
    <p:sldId id="300" r:id="rId16"/>
    <p:sldId id="301" r:id="rId17"/>
    <p:sldId id="292" r:id="rId18"/>
    <p:sldId id="293" r:id="rId19"/>
    <p:sldId id="295" r:id="rId20"/>
    <p:sldId id="303" r:id="rId21"/>
    <p:sldId id="304" r:id="rId22"/>
    <p:sldId id="296" r:id="rId23"/>
    <p:sldId id="302" r:id="rId24"/>
    <p:sldId id="305" r:id="rId25"/>
    <p:sldId id="306" r:id="rId26"/>
    <p:sldId id="308" r:id="rId27"/>
    <p:sldId id="307" r:id="rId28"/>
    <p:sldId id="309" r:id="rId29"/>
    <p:sldId id="297" r:id="rId30"/>
    <p:sldId id="266" r:id="rId31"/>
    <p:sldId id="281" r:id="rId32"/>
    <p:sldId id="290" r:id="rId33"/>
    <p:sldId id="291" r:id="rId34"/>
  </p:sldIdLst>
  <p:sldSz cx="12188825" cy="6858000"/>
  <p:notesSz cx="6797675" cy="992822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280" autoAdjust="0"/>
  </p:normalViewPr>
  <p:slideViewPr>
    <p:cSldViewPr showGuides="1">
      <p:cViewPr varScale="1">
        <p:scale>
          <a:sx n="108" d="100"/>
          <a:sy n="108" d="100"/>
        </p:scale>
        <p:origin x="666" y="10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6/25/2020</a:t>
            </a:fld>
            <a:endParaRPr>
              <a:solidFill>
                <a:schemeClr val="tx2"/>
              </a:solidFill>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6/25/2020</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1</a:t>
            </a:fld>
            <a:endParaRPr lang="en-AU"/>
          </a:p>
        </p:txBody>
      </p:sp>
    </p:spTree>
    <p:extLst>
      <p:ext uri="{BB962C8B-B14F-4D97-AF65-F5344CB8AC3E}">
        <p14:creationId xmlns:p14="http://schemas.microsoft.com/office/powerpoint/2010/main" val="1200156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10</a:t>
            </a:fld>
            <a:endParaRPr lang="en-AU"/>
          </a:p>
        </p:txBody>
      </p:sp>
    </p:spTree>
    <p:extLst>
      <p:ext uri="{BB962C8B-B14F-4D97-AF65-F5344CB8AC3E}">
        <p14:creationId xmlns:p14="http://schemas.microsoft.com/office/powerpoint/2010/main" val="175382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11</a:t>
            </a:fld>
            <a:endParaRPr lang="en-AU"/>
          </a:p>
        </p:txBody>
      </p:sp>
    </p:spTree>
    <p:extLst>
      <p:ext uri="{BB962C8B-B14F-4D97-AF65-F5344CB8AC3E}">
        <p14:creationId xmlns:p14="http://schemas.microsoft.com/office/powerpoint/2010/main" val="758083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AU" dirty="0"/>
              <a:t>First step is to collect an external providers application form (outside</a:t>
            </a:r>
            <a:r>
              <a:rPr lang="en-AU" baseline="0" dirty="0"/>
              <a:t> the HT Wellbeing office ) </a:t>
            </a:r>
            <a:r>
              <a:rPr lang="en-AU" dirty="0"/>
              <a:t>or print one off from TEAMs</a:t>
            </a:r>
            <a:r>
              <a:rPr lang="en-AU" baseline="0" dirty="0"/>
              <a:t> under the External course channel. The school based application form needs to be complete and handed to their YA by the close of subject selection (</a:t>
            </a:r>
            <a:r>
              <a:rPr lang="en-AU" sz="1600" b="0" i="0" kern="1200" dirty="0">
                <a:solidFill>
                  <a:schemeClr val="tx2"/>
                </a:solidFill>
                <a:effectLst/>
                <a:latin typeface="+mn-lt"/>
                <a:ea typeface="+mn-ea"/>
                <a:cs typeface="+mn-cs"/>
              </a:rPr>
              <a:t>Subject Selection will close online </a:t>
            </a:r>
            <a:r>
              <a:rPr lang="en-AU" sz="1600" b="1" i="0" kern="1200" dirty="0">
                <a:solidFill>
                  <a:schemeClr val="tx2"/>
                </a:solidFill>
                <a:effectLst/>
                <a:latin typeface="+mn-lt"/>
                <a:ea typeface="+mn-ea"/>
                <a:cs typeface="+mn-cs"/>
              </a:rPr>
              <a:t>MONDAY 27th of JULY at 3 pm)</a:t>
            </a:r>
            <a:endParaRPr lang="en-AU" sz="1600" b="0" i="0" kern="1200" dirty="0">
              <a:solidFill>
                <a:schemeClr val="tx2"/>
              </a:solidFill>
              <a:effectLst/>
              <a:latin typeface="+mn-lt"/>
              <a:ea typeface="+mn-ea"/>
              <a:cs typeface="+mn-cs"/>
            </a:endParaRPr>
          </a:p>
          <a:p>
            <a:endParaRPr lang="en-AU" baseline="0" dirty="0"/>
          </a:p>
          <a:p>
            <a:r>
              <a:rPr lang="en-AU" baseline="0" dirty="0"/>
              <a:t>If they are interested in an external course they should speak to the coordinators listed to discuss the requirements involved and courses available.</a:t>
            </a:r>
          </a:p>
          <a:p>
            <a:r>
              <a:rPr lang="en-AU" baseline="0" dirty="0"/>
              <a:t>School is limited to 6 places for study at the NSW school of languages and SDE</a:t>
            </a:r>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12</a:t>
            </a:fld>
            <a:endParaRPr lang="en-AU"/>
          </a:p>
        </p:txBody>
      </p:sp>
    </p:spTree>
    <p:extLst>
      <p:ext uri="{BB962C8B-B14F-4D97-AF65-F5344CB8AC3E}">
        <p14:creationId xmlns:p14="http://schemas.microsoft.com/office/powerpoint/2010/main" val="1860678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13</a:t>
            </a:fld>
            <a:endParaRPr lang="en-AU"/>
          </a:p>
        </p:txBody>
      </p:sp>
    </p:spTree>
    <p:extLst>
      <p:ext uri="{BB962C8B-B14F-4D97-AF65-F5344CB8AC3E}">
        <p14:creationId xmlns:p14="http://schemas.microsoft.com/office/powerpoint/2010/main" val="243676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 – 3 subjects</a:t>
            </a:r>
          </a:p>
        </p:txBody>
      </p:sp>
      <p:sp>
        <p:nvSpPr>
          <p:cNvPr id="4" name="Slide Number Placeholder 3"/>
          <p:cNvSpPr>
            <a:spLocks noGrp="1"/>
          </p:cNvSpPr>
          <p:nvPr>
            <p:ph type="sldNum" sz="quarter" idx="10"/>
          </p:nvPr>
        </p:nvSpPr>
        <p:spPr/>
        <p:txBody>
          <a:bodyPr/>
          <a:lstStyle/>
          <a:p>
            <a:fld id="{B8796F01-7154-41E0-B48B-A6921757531A}" type="slidenum">
              <a:rPr lang="en-AU" smtClean="0"/>
              <a:pPr/>
              <a:t>14</a:t>
            </a:fld>
            <a:endParaRPr lang="en-AU"/>
          </a:p>
        </p:txBody>
      </p:sp>
    </p:spTree>
    <p:extLst>
      <p:ext uri="{BB962C8B-B14F-4D97-AF65-F5344CB8AC3E}">
        <p14:creationId xmlns:p14="http://schemas.microsoft.com/office/powerpoint/2010/main" val="83117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 more than 7 units of Science</a:t>
            </a:r>
          </a:p>
        </p:txBody>
      </p:sp>
      <p:sp>
        <p:nvSpPr>
          <p:cNvPr id="4" name="Slide Number Placeholder 3"/>
          <p:cNvSpPr>
            <a:spLocks noGrp="1"/>
          </p:cNvSpPr>
          <p:nvPr>
            <p:ph type="sldNum" sz="quarter" idx="10"/>
          </p:nvPr>
        </p:nvSpPr>
        <p:spPr/>
        <p:txBody>
          <a:bodyPr/>
          <a:lstStyle/>
          <a:p>
            <a:fld id="{B8796F01-7154-41E0-B48B-A6921757531A}" type="slidenum">
              <a:rPr lang="en-AU" smtClean="0"/>
              <a:pPr/>
              <a:t>15</a:t>
            </a:fld>
            <a:endParaRPr lang="en-AU"/>
          </a:p>
        </p:txBody>
      </p:sp>
    </p:spTree>
    <p:extLst>
      <p:ext uri="{BB962C8B-B14F-4D97-AF65-F5344CB8AC3E}">
        <p14:creationId xmlns:p14="http://schemas.microsoft.com/office/powerpoint/2010/main" val="1900321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YES</a:t>
            </a:r>
          </a:p>
        </p:txBody>
      </p:sp>
      <p:sp>
        <p:nvSpPr>
          <p:cNvPr id="4" name="Slide Number Placeholder 3"/>
          <p:cNvSpPr>
            <a:spLocks noGrp="1"/>
          </p:cNvSpPr>
          <p:nvPr>
            <p:ph type="sldNum" sz="quarter" idx="10"/>
          </p:nvPr>
        </p:nvSpPr>
        <p:spPr/>
        <p:txBody>
          <a:bodyPr/>
          <a:lstStyle/>
          <a:p>
            <a:fld id="{B8796F01-7154-41E0-B48B-A6921757531A}" type="slidenum">
              <a:rPr lang="en-AU" smtClean="0"/>
              <a:pPr/>
              <a:t>16</a:t>
            </a:fld>
            <a:endParaRPr lang="en-AU"/>
          </a:p>
        </p:txBody>
      </p:sp>
    </p:spTree>
    <p:extLst>
      <p:ext uri="{BB962C8B-B14F-4D97-AF65-F5344CB8AC3E}">
        <p14:creationId xmlns:p14="http://schemas.microsoft.com/office/powerpoint/2010/main" val="408009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17</a:t>
            </a:fld>
            <a:endParaRPr lang="en-AU"/>
          </a:p>
        </p:txBody>
      </p:sp>
    </p:spTree>
    <p:extLst>
      <p:ext uri="{BB962C8B-B14F-4D97-AF65-F5344CB8AC3E}">
        <p14:creationId xmlns:p14="http://schemas.microsoft.com/office/powerpoint/2010/main" val="3845443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Eligible students who leave school before receiving their Higher School Certificate (HSC) will receive the NSW Record of School Achievement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is a </a:t>
            </a:r>
            <a:r>
              <a:rPr lang="en-AU" altLang="en-US" b="1" dirty="0">
                <a:latin typeface="Arial" pitchFamily="34" charset="0"/>
                <a:ea typeface="ヒラギノ角ゴ Pro W3" pitchFamily="-1" charset="-128"/>
              </a:rPr>
              <a:t>cumulative credential</a:t>
            </a:r>
            <a:r>
              <a:rPr lang="en-AU" altLang="en-US" dirty="0">
                <a:latin typeface="Arial" pitchFamily="34" charset="0"/>
                <a:ea typeface="ヒラギノ角ゴ Pro W3" pitchFamily="-1" charset="-128"/>
              </a:rPr>
              <a:t> in that it allows students to accumulate their academic results until they leave school.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records completed Stage 5 and Preliminary Stage 6 courses and grades, participation in any uncompleted Preliminary Stage 6 courses </a:t>
            </a:r>
            <a:r>
              <a:rPr lang="en-AU" altLang="en-US" dirty="0">
                <a:solidFill>
                  <a:schemeClr val="tx1"/>
                </a:solidFill>
                <a:latin typeface="Arial" pitchFamily="34" charset="0"/>
                <a:ea typeface="ヒラギノ角ゴ Pro W3" pitchFamily="-1" charset="-128"/>
              </a:rPr>
              <a:t>and HSC results for students who have not completed their HSC</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It is of specific use to students leaving school prior to the HSC. </a:t>
            </a:r>
          </a:p>
          <a:p>
            <a:pPr>
              <a:defRPr/>
            </a:pPr>
            <a:endParaRPr lang="en-AU" altLang="en-US" dirty="0">
              <a:latin typeface="Arial" pitchFamily="34" charset="0"/>
              <a:ea typeface="ヒラギノ角ゴ Pro W3" pitchFamily="-1" charset="-128"/>
            </a:endParaRPr>
          </a:p>
          <a:p>
            <a:pPr>
              <a:defRPr/>
            </a:pPr>
            <a:r>
              <a:rPr lang="en-AU" altLang="en-US" dirty="0">
                <a:latin typeface="Arial" pitchFamily="34" charset="0"/>
                <a:ea typeface="ヒラギノ角ゴ Pro W3" pitchFamily="-1" charset="-128"/>
              </a:rPr>
              <a:t>http://educationstandards.nsw.edu.au/wps/portal/nesa/11-12/leaving-school/record-of-school-achievement</a:t>
            </a:r>
          </a:p>
          <a:p>
            <a:pPr>
              <a:defRPr/>
            </a:pPr>
            <a:r>
              <a:rPr lang="en-AU" altLang="en-US" dirty="0">
                <a:latin typeface="Arial" pitchFamily="34" charset="0"/>
                <a:ea typeface="ヒラギノ角ゴ Pro W3" pitchFamily="-1" charset="-128"/>
              </a:rPr>
              <a:t>https://studentsonline.bostes.nsw.edu.au/go/seniorstudy/</a:t>
            </a:r>
          </a:p>
          <a:p>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18</a:t>
            </a:fld>
            <a:endParaRPr lang="en-AU"/>
          </a:p>
        </p:txBody>
      </p:sp>
    </p:spTree>
    <p:extLst>
      <p:ext uri="{BB962C8B-B14F-4D97-AF65-F5344CB8AC3E}">
        <p14:creationId xmlns:p14="http://schemas.microsoft.com/office/powerpoint/2010/main" val="2249095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19</a:t>
            </a:fld>
            <a:endParaRPr lang="en-AU"/>
          </a:p>
        </p:txBody>
      </p:sp>
    </p:spTree>
    <p:extLst>
      <p:ext uri="{BB962C8B-B14F-4D97-AF65-F5344CB8AC3E}">
        <p14:creationId xmlns:p14="http://schemas.microsoft.com/office/powerpoint/2010/main" val="93372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repeating</a:t>
            </a:r>
          </a:p>
          <a:p>
            <a:pPr>
              <a:defRPr/>
            </a:pPr>
            <a:r>
              <a:rPr lang="en-AU" dirty="0">
                <a:latin typeface="Arial" panose="020B0604020202020204" pitchFamily="34" charset="0"/>
                <a:cs typeface="Arial" panose="020B0604020202020204" pitchFamily="34" charset="0"/>
              </a:rPr>
              <a:t>http://ace.bostes.nsw.edu.au/ace-8036</a:t>
            </a:r>
          </a:p>
          <a:p>
            <a:pPr>
              <a:defRPr/>
            </a:pPr>
            <a:r>
              <a:rPr lang="en-AU" dirty="0">
                <a:latin typeface="Arial" panose="020B0604020202020204" pitchFamily="34" charset="0"/>
                <a:cs typeface="Arial" panose="020B0604020202020204" pitchFamily="34" charset="0"/>
              </a:rPr>
              <a:t>http://educationstandards.nsw.edu.au/wps/portal/nesa/11-12/hsc/subject-selection</a:t>
            </a:r>
          </a:p>
          <a:p>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2</a:t>
            </a:fld>
            <a:endParaRPr lang="en-AU"/>
          </a:p>
        </p:txBody>
      </p:sp>
    </p:spTree>
    <p:extLst>
      <p:ext uri="{BB962C8B-B14F-4D97-AF65-F5344CB8AC3E}">
        <p14:creationId xmlns:p14="http://schemas.microsoft.com/office/powerpoint/2010/main" val="781385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20</a:t>
            </a:fld>
            <a:endParaRPr lang="en-AU"/>
          </a:p>
        </p:txBody>
      </p:sp>
    </p:spTree>
    <p:extLst>
      <p:ext uri="{BB962C8B-B14F-4D97-AF65-F5344CB8AC3E}">
        <p14:creationId xmlns:p14="http://schemas.microsoft.com/office/powerpoint/2010/main" val="1836258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21</a:t>
            </a:fld>
            <a:endParaRPr lang="en-AU"/>
          </a:p>
        </p:txBody>
      </p:sp>
    </p:spTree>
    <p:extLst>
      <p:ext uri="{BB962C8B-B14F-4D97-AF65-F5344CB8AC3E}">
        <p14:creationId xmlns:p14="http://schemas.microsoft.com/office/powerpoint/2010/main" val="253240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Arial" pitchFamily="34" charset="0"/>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a:latin typeface="Arial" pitchFamily="34" charset="0"/>
              <a:ea typeface="ヒラギノ角ゴ Pro W3" pitchFamily="-1" charset="-128"/>
              <a:cs typeface="Arial" pitchFamily="34" charset="0"/>
            </a:endParaRPr>
          </a:p>
          <a:p>
            <a:pPr>
              <a:defRPr/>
            </a:pPr>
            <a:endParaRPr lang="en-US" altLang="en-US" dirty="0">
              <a:latin typeface="Arial" pitchFamily="34" charset="0"/>
              <a:ea typeface="ヒラギノ角ゴ Pro W3" pitchFamily="-1" charset="-128"/>
              <a:cs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22</a:t>
            </a:fld>
            <a:endParaRPr lang="en-AU"/>
          </a:p>
        </p:txBody>
      </p:sp>
    </p:spTree>
    <p:extLst>
      <p:ext uri="{BB962C8B-B14F-4D97-AF65-F5344CB8AC3E}">
        <p14:creationId xmlns:p14="http://schemas.microsoft.com/office/powerpoint/2010/main" val="315903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23</a:t>
            </a:fld>
            <a:endParaRPr lang="en-AU"/>
          </a:p>
        </p:txBody>
      </p:sp>
    </p:spTree>
    <p:extLst>
      <p:ext uri="{BB962C8B-B14F-4D97-AF65-F5344CB8AC3E}">
        <p14:creationId xmlns:p14="http://schemas.microsoft.com/office/powerpoint/2010/main" val="104257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24</a:t>
            </a:fld>
            <a:endParaRPr lang="en-AU"/>
          </a:p>
        </p:txBody>
      </p:sp>
    </p:spTree>
    <p:extLst>
      <p:ext uri="{BB962C8B-B14F-4D97-AF65-F5344CB8AC3E}">
        <p14:creationId xmlns:p14="http://schemas.microsoft.com/office/powerpoint/2010/main" val="3955184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25</a:t>
            </a:fld>
            <a:endParaRPr lang="en-AU"/>
          </a:p>
        </p:txBody>
      </p:sp>
    </p:spTree>
    <p:extLst>
      <p:ext uri="{BB962C8B-B14F-4D97-AF65-F5344CB8AC3E}">
        <p14:creationId xmlns:p14="http://schemas.microsoft.com/office/powerpoint/2010/main" val="683426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26</a:t>
            </a:fld>
            <a:endParaRPr lang="en-AU"/>
          </a:p>
        </p:txBody>
      </p:sp>
    </p:spTree>
    <p:extLst>
      <p:ext uri="{BB962C8B-B14F-4D97-AF65-F5344CB8AC3E}">
        <p14:creationId xmlns:p14="http://schemas.microsoft.com/office/powerpoint/2010/main" val="4004750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27</a:t>
            </a:fld>
            <a:endParaRPr lang="en-AU"/>
          </a:p>
        </p:txBody>
      </p:sp>
    </p:spTree>
    <p:extLst>
      <p:ext uri="{BB962C8B-B14F-4D97-AF65-F5344CB8AC3E}">
        <p14:creationId xmlns:p14="http://schemas.microsoft.com/office/powerpoint/2010/main" val="4142214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28</a:t>
            </a:fld>
            <a:endParaRPr lang="en-AU"/>
          </a:p>
        </p:txBody>
      </p:sp>
    </p:spTree>
    <p:extLst>
      <p:ext uri="{BB962C8B-B14F-4D97-AF65-F5344CB8AC3E}">
        <p14:creationId xmlns:p14="http://schemas.microsoft.com/office/powerpoint/2010/main" val="1993200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29</a:t>
            </a:fld>
            <a:endParaRPr lang="en-AU"/>
          </a:p>
        </p:txBody>
      </p:sp>
    </p:spTree>
    <p:extLst>
      <p:ext uri="{BB962C8B-B14F-4D97-AF65-F5344CB8AC3E}">
        <p14:creationId xmlns:p14="http://schemas.microsoft.com/office/powerpoint/2010/main" val="115370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3</a:t>
            </a:fld>
            <a:endParaRPr lang="en-AU"/>
          </a:p>
        </p:txBody>
      </p:sp>
    </p:spTree>
    <p:extLst>
      <p:ext uri="{BB962C8B-B14F-4D97-AF65-F5344CB8AC3E}">
        <p14:creationId xmlns:p14="http://schemas.microsoft.com/office/powerpoint/2010/main" val="414773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30</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Arial" pitchFamily="34" charset="0"/>
                <a:ea typeface="ヒラギノ角ゴ Pro W3" charset="-128"/>
                <a:cs typeface="Arial" panose="020B0604020202020204" pitchFamily="34" charset="0"/>
              </a:rPr>
              <a:t>Abilities - choose subjects where you are capable of doing well</a:t>
            </a:r>
            <a:r>
              <a:rPr lang="en-US" altLang="en-US" baseline="0" dirty="0">
                <a:latin typeface="Arial" pitchFamily="34" charset="0"/>
                <a:ea typeface="ヒラギノ角ゴ Pro W3" charset="-128"/>
                <a:cs typeface="Arial" panose="020B0604020202020204" pitchFamily="34" charset="0"/>
              </a:rPr>
              <a:t> (Teacher recommendations for English and Mathematics have gone home earlier this week via </a:t>
            </a:r>
            <a:r>
              <a:rPr lang="en-US" altLang="en-US" baseline="0">
                <a:latin typeface="Arial" pitchFamily="34" charset="0"/>
                <a:ea typeface="ヒラギノ角ゴ Pro W3" charset="-128"/>
                <a:cs typeface="Arial" panose="020B0604020202020204" pitchFamily="34" charset="0"/>
              </a:rPr>
              <a:t>a letter </a:t>
            </a:r>
            <a:r>
              <a:rPr lang="en-US" altLang="en-US" baseline="0" dirty="0">
                <a:latin typeface="Arial" pitchFamily="34" charset="0"/>
                <a:ea typeface="ヒラギノ角ゴ Pro W3" charset="-128"/>
                <a:cs typeface="Arial" panose="020B0604020202020204" pitchFamily="34" charset="0"/>
              </a:rPr>
              <a:t>to your daughter)</a:t>
            </a:r>
            <a:endParaRPr lang="en-US" altLang="en-US" dirty="0">
              <a:latin typeface="Arial" pitchFamily="34" charset="0"/>
              <a:ea typeface="ヒラギノ角ゴ Pro W3" charset="-128"/>
              <a:cs typeface="Arial" panose="020B0604020202020204" pitchFamily="34" charset="0"/>
            </a:endParaRPr>
          </a:p>
          <a:p>
            <a:pPr marL="177554" indent="-177554">
              <a:buFontTx/>
              <a:buChar char="•"/>
            </a:pPr>
            <a:r>
              <a:rPr lang="en-US" altLang="en-US" dirty="0">
                <a:latin typeface="Arial" pitchFamily="34" charset="0"/>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Arial" pitchFamily="34" charset="0"/>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Arial" pitchFamily="34" charset="0"/>
                <a:ea typeface="ヒラギノ角ゴ Pro W3" charset="-128"/>
                <a:cs typeface="Arial" panose="020B0604020202020204" pitchFamily="34" charset="0"/>
              </a:rPr>
              <a:t>Syllabus Requirements – be mindful of how many practical works and major works are required for your pattern of study and the timing of submission.</a:t>
            </a:r>
          </a:p>
          <a:p>
            <a:pPr marL="177554" indent="-177554">
              <a:buFontTx/>
              <a:buChar char="•"/>
            </a:pPr>
            <a:r>
              <a:rPr lang="en-US" altLang="en-US" dirty="0">
                <a:latin typeface="Arial" pitchFamily="34" charset="0"/>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Arial" pitchFamily="34" charset="0"/>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31</a:t>
            </a:fld>
            <a:endParaRPr lang="en-AU"/>
          </a:p>
        </p:txBody>
      </p:sp>
    </p:spTree>
    <p:extLst>
      <p:ext uri="{BB962C8B-B14F-4D97-AF65-F5344CB8AC3E}">
        <p14:creationId xmlns:p14="http://schemas.microsoft.com/office/powerpoint/2010/main" val="503127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AU" dirty="0"/>
              <a:t>The</a:t>
            </a:r>
            <a:r>
              <a:rPr lang="en-AU" baseline="0" dirty="0"/>
              <a:t> interviews are not about specific subjects. If they have specific subject questions please post a question through TEAMs or see the relevant Teacher at school. </a:t>
            </a:r>
          </a:p>
          <a:p>
            <a:pPr marL="0" marR="0" lvl="0" indent="0" algn="l" defTabSz="1218987" rtl="0" eaLnBrk="1" fontAlgn="auto" latinLnBrk="0" hangingPunct="1">
              <a:lnSpc>
                <a:spcPct val="100000"/>
              </a:lnSpc>
              <a:spcBef>
                <a:spcPts val="0"/>
              </a:spcBef>
              <a:spcAft>
                <a:spcPts val="0"/>
              </a:spcAft>
              <a:buClrTx/>
              <a:buSzTx/>
              <a:buFontTx/>
              <a:buNone/>
              <a:tabLst/>
              <a:defRPr/>
            </a:pPr>
            <a:r>
              <a:rPr lang="en-AU" dirty="0"/>
              <a:t>ALL</a:t>
            </a:r>
            <a:r>
              <a:rPr lang="en-AU" baseline="0" dirty="0"/>
              <a:t> students pattern of study once submitted (at close of subject selections online) will be reviewed to check for eligible for the HSC and the ATAR. We will also discuss with students any concerns we have </a:t>
            </a:r>
            <a:r>
              <a:rPr lang="en-AU" baseline="0" dirty="0" err="1"/>
              <a:t>ie</a:t>
            </a:r>
            <a:r>
              <a:rPr lang="en-AU" baseline="0" dirty="0"/>
              <a:t> can they handle 3 major project subjects (have they displayed in the past organisational skills). </a:t>
            </a:r>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32</a:t>
            </a:fld>
            <a:endParaRPr lang="en-AU"/>
          </a:p>
        </p:txBody>
      </p:sp>
    </p:spTree>
    <p:extLst>
      <p:ext uri="{BB962C8B-B14F-4D97-AF65-F5344CB8AC3E}">
        <p14:creationId xmlns:p14="http://schemas.microsoft.com/office/powerpoint/2010/main" val="3993420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They</a:t>
            </a:r>
            <a:r>
              <a:rPr lang="en-AU" baseline="0" dirty="0"/>
              <a:t> will need to PRINT out a receipt, this must be signed and returned to school no LATER than Tuesday 28</a:t>
            </a:r>
            <a:r>
              <a:rPr lang="en-AU" baseline="30000" dirty="0"/>
              <a:t>th</a:t>
            </a:r>
            <a:r>
              <a:rPr lang="en-AU" baseline="0" dirty="0"/>
              <a:t> of July.</a:t>
            </a:r>
          </a:p>
          <a:p>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33</a:t>
            </a:fld>
            <a:endParaRPr lang="en-AU"/>
          </a:p>
        </p:txBody>
      </p:sp>
    </p:spTree>
    <p:extLst>
      <p:ext uri="{BB962C8B-B14F-4D97-AF65-F5344CB8AC3E}">
        <p14:creationId xmlns:p14="http://schemas.microsoft.com/office/powerpoint/2010/main" val="76681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repeating</a:t>
            </a:r>
          </a:p>
          <a:p>
            <a:pPr>
              <a:defRPr/>
            </a:pPr>
            <a:r>
              <a:rPr lang="en-AU" dirty="0">
                <a:latin typeface="Arial" panose="020B0604020202020204" pitchFamily="34" charset="0"/>
                <a:cs typeface="Arial" panose="020B0604020202020204" pitchFamily="34" charset="0"/>
              </a:rPr>
              <a:t>http://ace.bostes.nsw.edu.au/ace-8036</a:t>
            </a:r>
          </a:p>
          <a:p>
            <a:pPr>
              <a:defRPr/>
            </a:pPr>
            <a:r>
              <a:rPr lang="en-AU" dirty="0">
                <a:latin typeface="Arial" panose="020B0604020202020204" pitchFamily="34" charset="0"/>
                <a:cs typeface="Arial" panose="020B0604020202020204" pitchFamily="34" charset="0"/>
              </a:rPr>
              <a:t>http://educationstandards.nsw.edu.au/wps/portal/nesa/11-12/hsc/subject-selection</a:t>
            </a:r>
          </a:p>
          <a:p>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4</a:t>
            </a:fld>
            <a:endParaRPr lang="en-AU"/>
          </a:p>
        </p:txBody>
      </p:sp>
    </p:spTree>
    <p:extLst>
      <p:ext uri="{BB962C8B-B14F-4D97-AF65-F5344CB8AC3E}">
        <p14:creationId xmlns:p14="http://schemas.microsoft.com/office/powerpoint/2010/main" val="262385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Arial" pitchFamily="34" charset="0"/>
                <a:ea typeface="ヒラギノ角ゴ Pro W3" pitchFamily="-1" charset="-128"/>
                <a:cs typeface="Arial" panose="020B0604020202020204" pitchFamily="34" charset="0"/>
              </a:rPr>
              <a:t> optional</a:t>
            </a:r>
            <a:r>
              <a:rPr lang="en-AU" altLang="en-US" dirty="0">
                <a:latin typeface="Arial" pitchFamily="34" charset="0"/>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Arial" pitchFamily="34" charset="0"/>
                <a:ea typeface="ヒラギノ角ゴ Pro W3" pitchFamily="-1" charset="-128"/>
                <a:cs typeface="Arial" panose="020B0604020202020204" pitchFamily="34" charset="0"/>
              </a:rPr>
              <a:t> wish </a:t>
            </a:r>
            <a:r>
              <a:rPr lang="en-AU" altLang="en-US" dirty="0">
                <a:latin typeface="Arial" pitchFamily="34" charset="0"/>
                <a:ea typeface="ヒラギノ角ゴ Pro W3" pitchFamily="-1" charset="-128"/>
                <a:cs typeface="Arial" panose="020B0604020202020204" pitchFamily="34" charset="0"/>
              </a:rPr>
              <a:t>to receive an ATAR,</a:t>
            </a:r>
            <a:r>
              <a:rPr lang="en-AU" altLang="en-US" baseline="0" dirty="0">
                <a:latin typeface="Arial" pitchFamily="34" charset="0"/>
                <a:ea typeface="ヒラギノ角ゴ Pro W3" pitchFamily="-1" charset="-128"/>
                <a:cs typeface="Arial" panose="020B0604020202020204" pitchFamily="34" charset="0"/>
              </a:rPr>
              <a:t> must undertake the optional examination.</a:t>
            </a:r>
            <a:endParaRPr lang="en-AU" altLang="en-US" dirty="0">
              <a:latin typeface="Arial" pitchFamily="34" charset="0"/>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Extension course are not separate subjects. E.g. Advanced English (2 units) + Extension 1 (1 unit)  + Extension 2 (1 unit) = 4 units but only 1 subject.</a:t>
            </a:r>
            <a:r>
              <a:rPr lang="en-US" altLang="en-US" dirty="0">
                <a:latin typeface="Arial" panose="020B0604020202020204" pitchFamily="34" charset="0"/>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Arial" panose="020B0604020202020204" pitchFamily="34" charset="0"/>
                <a:ea typeface="ＭＳ Ｐゴシック" pitchFamily="34" charset="-128"/>
                <a:cs typeface="Arial" panose="020B0604020202020204" pitchFamily="34" charset="0"/>
              </a:rPr>
              <a:t>At most, 6 units of courses in Science can be</a:t>
            </a:r>
            <a:r>
              <a:rPr lang="en-US" altLang="en-US" baseline="0" dirty="0">
                <a:latin typeface="Arial" panose="020B0604020202020204" pitchFamily="34" charset="0"/>
                <a:ea typeface="ＭＳ Ｐゴシック" pitchFamily="34" charset="-128"/>
                <a:cs typeface="Arial" panose="020B0604020202020204" pitchFamily="34" charset="0"/>
              </a:rPr>
              <a:t> included in the pattern of study for Year 11. However, from 2019 Year 12, this increases to 7 units of Science, to allow for the study of Science Extension. </a:t>
            </a:r>
            <a:endParaRPr lang="en-US" altLang="en-US" dirty="0">
              <a:latin typeface="Arial" panose="020B0604020202020204" pitchFamily="34" charset="0"/>
              <a:ea typeface="ＭＳ Ｐゴシック" pitchFamily="34" charset="-128"/>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5</a:t>
            </a:fld>
            <a:endParaRPr lang="en-AU"/>
          </a:p>
        </p:txBody>
      </p:sp>
    </p:spTree>
    <p:extLst>
      <p:ext uri="{BB962C8B-B14F-4D97-AF65-F5344CB8AC3E}">
        <p14:creationId xmlns:p14="http://schemas.microsoft.com/office/powerpoint/2010/main" val="314911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8796F01-7154-41E0-B48B-A6921757531A}" type="slidenum">
              <a:rPr lang="en-AU" smtClean="0"/>
              <a:pPr/>
              <a:t>6</a:t>
            </a:fld>
            <a:endParaRPr lang="en-AU"/>
          </a:p>
        </p:txBody>
      </p:sp>
    </p:spTree>
    <p:extLst>
      <p:ext uri="{BB962C8B-B14F-4D97-AF65-F5344CB8AC3E}">
        <p14:creationId xmlns:p14="http://schemas.microsoft.com/office/powerpoint/2010/main" val="133196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lvl="1"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Only students entered for Stage 6 Life Skills courses are exempt from this requirement.</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program is available on the NESA</a:t>
            </a:r>
            <a:r>
              <a:rPr lang="en-AU" altLang="en-US" baseline="0" dirty="0">
                <a:latin typeface="Arial" pitchFamily="34" charset="0"/>
                <a:ea typeface="ＭＳ Ｐゴシック" pitchFamily="34" charset="-128"/>
                <a:cs typeface="Arial" pitchFamily="34" charset="0"/>
              </a:rPr>
              <a:t> </a:t>
            </a:r>
            <a:r>
              <a:rPr lang="en-AU" altLang="en-US" dirty="0">
                <a:latin typeface="Arial" pitchFamily="34" charset="0"/>
                <a:ea typeface="ＭＳ Ｐゴシック" pitchFamily="34" charset="-128"/>
                <a:cs typeface="Arial" pitchFamily="34" charset="0"/>
              </a:rPr>
              <a:t>Website: http://educationstandards.nsw.edu.au/wps/portal/nesa/11-12/hsc/hsc-all-my-own-work</a:t>
            </a:r>
          </a:p>
          <a:p>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7</a:t>
            </a:fld>
            <a:endParaRPr lang="en-AU"/>
          </a:p>
        </p:txBody>
      </p:sp>
    </p:spTree>
    <p:extLst>
      <p:ext uri="{BB962C8B-B14F-4D97-AF65-F5344CB8AC3E}">
        <p14:creationId xmlns:p14="http://schemas.microsoft.com/office/powerpoint/2010/main" val="17951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b="1" dirty="0">
                <a:latin typeface="Arial" pitchFamily="34" charset="0"/>
                <a:ea typeface="MS PGothic" pitchFamily="34" charset="-128"/>
              </a:rPr>
              <a:t>Board Developed Courses </a:t>
            </a:r>
            <a:r>
              <a:rPr lang="en-AU" altLang="en-US" dirty="0">
                <a:latin typeface="Arial" pitchFamily="34" charset="0"/>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7554" indent="-177554">
              <a:buFontTx/>
              <a:buChar char="•"/>
            </a:pPr>
            <a:r>
              <a:rPr lang="en-AU" altLang="en-US" b="1" dirty="0">
                <a:latin typeface="Arial" pitchFamily="34" charset="0"/>
                <a:ea typeface="MS PGothic" pitchFamily="34" charset="-128"/>
              </a:rPr>
              <a:t>Board Endorsed Courses </a:t>
            </a:r>
            <a:r>
              <a:rPr lang="en-AU" altLang="en-US" dirty="0">
                <a:latin typeface="Arial" pitchFamily="34" charset="0"/>
                <a:ea typeface="MS PGothic" pitchFamily="34" charset="-128"/>
              </a:rPr>
              <a:t>have syllabuses endorsed by NESA to cater </a:t>
            </a:r>
            <a:r>
              <a:rPr lang="en-AU" altLang="en-US" dirty="0">
                <a:latin typeface="Arial" pitchFamily="34" charset="0"/>
                <a:ea typeface="ヒラギノ角ゴ Pro W3" charset="-128"/>
              </a:rPr>
              <a:t>for a wide candidature in areas of specific need not served by Board Developed Courses. </a:t>
            </a:r>
            <a:r>
              <a:rPr lang="en-AU" altLang="en-US" dirty="0">
                <a:latin typeface="Arial" pitchFamily="34" charset="0"/>
                <a:ea typeface="MS PGothic" pitchFamily="34" charset="-128"/>
              </a:rPr>
              <a:t>These courses may offer an alternative career path for students.</a:t>
            </a:r>
          </a:p>
          <a:p>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8</a:t>
            </a:fld>
            <a:endParaRPr lang="en-AU"/>
          </a:p>
        </p:txBody>
      </p:sp>
    </p:spTree>
    <p:extLst>
      <p:ext uri="{BB962C8B-B14F-4D97-AF65-F5344CB8AC3E}">
        <p14:creationId xmlns:p14="http://schemas.microsoft.com/office/powerpoint/2010/main" val="160030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ＭＳ Ｐゴシック" pitchFamily="34" charset="-128"/>
              </a:rPr>
              <a:t>It is the responsibility of the Universities Admission Centre (UAC)  to determine if a course can be included in the calculation of the ATAR.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A Courses have academic rigour and depth of knowledge to provide background for tertiary studies. Examples include Biology and Geography.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B Courses - no more than two units of Category B courses can be included in the ATAR calculation. Examples include Human Services and Hospitality.</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Course category listings available at the UAC Website: http://www.uac.edu.au/documents/undergraduate/HSCcourses.pdf</a:t>
            </a:r>
          </a:p>
          <a:p>
            <a:endParaRPr lang="en-AU" dirty="0"/>
          </a:p>
        </p:txBody>
      </p:sp>
      <p:sp>
        <p:nvSpPr>
          <p:cNvPr id="4" name="Slide Number Placeholder 3"/>
          <p:cNvSpPr>
            <a:spLocks noGrp="1"/>
          </p:cNvSpPr>
          <p:nvPr>
            <p:ph type="sldNum" sz="quarter" idx="10"/>
          </p:nvPr>
        </p:nvSpPr>
        <p:spPr/>
        <p:txBody>
          <a:bodyPr/>
          <a:lstStyle/>
          <a:p>
            <a:fld id="{B8796F01-7154-41E0-B48B-A6921757531A}" type="slidenum">
              <a:rPr lang="en-AU" smtClean="0"/>
              <a:pPr/>
              <a:t>9</a:t>
            </a:fld>
            <a:endParaRPr lang="en-AU"/>
          </a:p>
        </p:txBody>
      </p:sp>
    </p:spTree>
    <p:extLst>
      <p:ext uri="{BB962C8B-B14F-4D97-AF65-F5344CB8AC3E}">
        <p14:creationId xmlns:p14="http://schemas.microsoft.com/office/powerpoint/2010/main" val="3029885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765820" y="1669402"/>
            <a:ext cx="10157354" cy="4470400"/>
          </a:xfrm>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6/25/2020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
        <p:nvSpPr>
          <p:cNvPr id="7" name="Rectangle 6"/>
          <p:cNvSpPr/>
          <p:nvPr userDrawn="1"/>
        </p:nvSpPr>
        <p:spPr>
          <a:xfrm>
            <a:off x="9478788" y="620688"/>
            <a:ext cx="1872208"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5" descr="O:\Logos\cghs 2010.EPS"/>
          <p:cNvPicPr>
            <a:picLocks noChangeAspect="1" noChangeArrowheads="1"/>
          </p:cNvPicPr>
          <p:nvPr userDrawn="1"/>
        </p:nvPicPr>
        <p:blipFill>
          <a:blip r:embed="rId2" cstate="print"/>
          <a:srcRect/>
          <a:stretch>
            <a:fillRect/>
          </a:stretch>
        </p:blipFill>
        <p:spPr bwMode="auto">
          <a:xfrm>
            <a:off x="10120206" y="188640"/>
            <a:ext cx="2033758" cy="2157170"/>
          </a:xfrm>
          <a:prstGeom prst="rect">
            <a:avLst/>
          </a:prstGeom>
          <a:noFill/>
          <a:effectLst/>
        </p:spPr>
      </p:pic>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6/25/2020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6/25/2020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6/25/2020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6/25/2020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6/25/2020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6/25/2020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ac.edu.au/future-applicants/subject-compas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ducationstandards.nsw.edu.au/wps/portal/nesa/11-12/hsc/subject-selec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9829" y="2924944"/>
            <a:ext cx="7008574" cy="3168352"/>
          </a:xfrm>
        </p:spPr>
        <p:txBody>
          <a:bodyPr>
            <a:normAutofit fontScale="90000"/>
          </a:bodyPr>
          <a:lstStyle/>
          <a:p>
            <a:pPr algn="ctr"/>
            <a:br>
              <a:rPr lang="en-US" sz="4000" dirty="0">
                <a:ln w="0"/>
                <a:effectLst>
                  <a:outerShdw blurRad="50800" dist="38100" dir="2700000" algn="tl" rotWithShape="0">
                    <a:prstClr val="black">
                      <a:alpha val="40000"/>
                    </a:prstClr>
                  </a:outerShdw>
                </a:effectLst>
              </a:rPr>
            </a:br>
            <a:r>
              <a:rPr lang="en-US" sz="4000" dirty="0">
                <a:ln w="0"/>
                <a:effectLst>
                  <a:outerShdw blurRad="50800" dist="38100" dir="2700000" algn="tl" rotWithShape="0">
                    <a:prstClr val="black">
                      <a:alpha val="40000"/>
                    </a:prstClr>
                  </a:outerShdw>
                </a:effectLst>
              </a:rPr>
              <a:t>Year 11 and 12</a:t>
            </a:r>
            <a:br>
              <a:rPr lang="en-US" sz="4000" dirty="0">
                <a:ln w="0"/>
                <a:effectLst>
                  <a:outerShdw blurRad="50800" dist="38100" dir="2700000" algn="tl" rotWithShape="0">
                    <a:prstClr val="black">
                      <a:alpha val="40000"/>
                    </a:prstClr>
                  </a:outerShdw>
                </a:effectLst>
              </a:rPr>
            </a:br>
            <a:br>
              <a:rPr lang="en-US" sz="4000" dirty="0">
                <a:ln w="0"/>
                <a:effectLst>
                  <a:outerShdw blurRad="50800" dist="38100" dir="2700000" algn="tl" rotWithShape="0">
                    <a:prstClr val="black">
                      <a:alpha val="40000"/>
                    </a:prstClr>
                  </a:outerShdw>
                </a:effectLst>
              </a:rPr>
            </a:br>
            <a:r>
              <a:rPr lang="en-US" sz="4000" dirty="0">
                <a:ln w="0"/>
                <a:effectLst>
                  <a:outerShdw blurRad="50800" dist="38100" dir="2700000" algn="tl" rotWithShape="0">
                    <a:prstClr val="black">
                      <a:alpha val="40000"/>
                    </a:prstClr>
                  </a:outerShdw>
                </a:effectLst>
              </a:rPr>
              <a:t>Information for Year 10 students and their parents</a:t>
            </a:r>
            <a:br>
              <a:rPr lang="en-US" sz="4000" dirty="0">
                <a:ln w="0"/>
                <a:effectLst>
                  <a:outerShdw blurRad="50800" dist="38100" dir="2700000" algn="tl" rotWithShape="0">
                    <a:prstClr val="black">
                      <a:alpha val="40000"/>
                    </a:prstClr>
                  </a:outerShdw>
                </a:effectLst>
              </a:rPr>
            </a:br>
            <a:endParaRPr lang="en-US" sz="4000" dirty="0">
              <a:ln w="0"/>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a:xfrm>
            <a:off x="3909829" y="6077205"/>
            <a:ext cx="7008574" cy="740544"/>
          </a:xfrm>
        </p:spPr>
        <p:txBody>
          <a:bodyPr>
            <a:normAutofit/>
          </a:bodyPr>
          <a:lstStyle/>
          <a:p>
            <a:pPr algn="ctr"/>
            <a:r>
              <a:rPr lang="en-US" sz="3200" dirty="0">
                <a:ln w="0"/>
                <a:effectLst>
                  <a:outerShdw blurRad="38100" dist="19050" dir="2700000" algn="tl" rotWithShape="0">
                    <a:schemeClr val="dk1">
                      <a:alpha val="40000"/>
                    </a:schemeClr>
                  </a:outerShdw>
                </a:effectLst>
              </a:rPr>
              <a:t>2021-2022</a:t>
            </a:r>
          </a:p>
        </p:txBody>
      </p:sp>
      <p:pic>
        <p:nvPicPr>
          <p:cNvPr id="4" name="Picture 5" descr="O:\Logos\cghs 2010.EPS"/>
          <p:cNvPicPr>
            <a:picLocks noChangeAspect="1" noChangeArrowheads="1"/>
          </p:cNvPicPr>
          <p:nvPr/>
        </p:nvPicPr>
        <p:blipFill>
          <a:blip r:embed="rId3" cstate="print"/>
          <a:srcRect/>
          <a:stretch>
            <a:fillRect/>
          </a:stretch>
        </p:blipFill>
        <p:spPr bwMode="auto">
          <a:xfrm>
            <a:off x="6022404" y="620688"/>
            <a:ext cx="2783425" cy="2952328"/>
          </a:xfrm>
          <a:prstGeom prst="rect">
            <a:avLst/>
          </a:prstGeom>
          <a:noFill/>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n w="0"/>
                <a:effectLst>
                  <a:outerShdw blurRad="38100" dist="19050" dir="2700000" algn="tl" rotWithShape="0">
                    <a:schemeClr val="dk1">
                      <a:alpha val="40000"/>
                    </a:schemeClr>
                  </a:outerShdw>
                </a:effectLst>
              </a:rPr>
              <a:t>EXTENSION COURSES</a:t>
            </a:r>
            <a:endParaRPr lang="en-AU" sz="5400"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765820" y="2132856"/>
            <a:ext cx="10157354" cy="4470400"/>
          </a:xfrm>
        </p:spPr>
        <p:txBody>
          <a:bodyPr>
            <a:normAutofit/>
          </a:bodyPr>
          <a:lstStyle/>
          <a:p>
            <a:pPr>
              <a:lnSpc>
                <a:spcPct val="100000"/>
              </a:lnSpc>
            </a:pPr>
            <a:r>
              <a:rPr lang="en-US" dirty="0">
                <a:latin typeface="Helvetica" panose="020B0604020202020204" pitchFamily="34" charset="0"/>
                <a:cs typeface="Helvetica" panose="020B0604020202020204" pitchFamily="34" charset="0"/>
              </a:rPr>
              <a:t>Extension Courses build on the content of the corresponding 2 unit course</a:t>
            </a:r>
          </a:p>
          <a:p>
            <a:r>
              <a:rPr lang="en-US" dirty="0">
                <a:latin typeface="Helvetica" panose="020B0604020202020204" pitchFamily="34" charset="0"/>
                <a:cs typeface="Helvetica" panose="020B0604020202020204" pitchFamily="34" charset="0"/>
              </a:rPr>
              <a:t>Both English and Mathematics have Preliminary (Year 11) Extension courses</a:t>
            </a:r>
          </a:p>
          <a:p>
            <a:r>
              <a:rPr lang="en-US" dirty="0">
                <a:latin typeface="Helvetica" panose="020B0604020202020204" pitchFamily="34" charset="0"/>
                <a:cs typeface="Helvetica" panose="020B0604020202020204" pitchFamily="34" charset="0"/>
              </a:rPr>
              <a:t>In each of English and Mathematics you may choose One or Two unit HSC (Year 12) extension courses</a:t>
            </a:r>
          </a:p>
          <a:p>
            <a:r>
              <a:rPr lang="en-US" dirty="0">
                <a:latin typeface="Helvetica" panose="020B0604020202020204" pitchFamily="34" charset="0"/>
                <a:cs typeface="Helvetica" panose="020B0604020202020204" pitchFamily="34" charset="0"/>
              </a:rPr>
              <a:t>One unit HSC (Year 12) Extension Courses are also offered in History, Japanese, Music and Science (by application only).</a:t>
            </a:r>
          </a:p>
          <a:p>
            <a:endParaRPr lang="en-AU" dirty="0"/>
          </a:p>
        </p:txBody>
      </p:sp>
    </p:spTree>
    <p:extLst>
      <p:ext uri="{BB962C8B-B14F-4D97-AF65-F5344CB8AC3E}">
        <p14:creationId xmlns:p14="http://schemas.microsoft.com/office/powerpoint/2010/main" val="399754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12" y="-99392"/>
            <a:ext cx="10157354" cy="1397000"/>
          </a:xfrm>
        </p:spPr>
        <p:txBody>
          <a:bodyPr>
            <a:normAutofit/>
          </a:bodyPr>
          <a:lstStyle/>
          <a:p>
            <a:r>
              <a:rPr lang="en-US" sz="5400" dirty="0">
                <a:ln w="0"/>
                <a:effectLst>
                  <a:outerShdw blurRad="38100" dist="19050" dir="2700000" algn="tl" rotWithShape="0">
                    <a:schemeClr val="dk1">
                      <a:alpha val="40000"/>
                    </a:schemeClr>
                  </a:outerShdw>
                </a:effectLst>
              </a:rPr>
              <a:t>VET &amp; EVET Courses</a:t>
            </a:r>
            <a:endParaRPr lang="en-AU" sz="5400"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405780" y="1412776"/>
            <a:ext cx="10157354" cy="5195681"/>
          </a:xfrm>
        </p:spPr>
        <p:txBody>
          <a:bodyPr>
            <a:normAutofit fontScale="92500" lnSpcReduction="10000"/>
          </a:bodyPr>
          <a:lstStyle/>
          <a:p>
            <a:pPr>
              <a:lnSpc>
                <a:spcPct val="170000"/>
              </a:lnSpc>
            </a:pPr>
            <a:r>
              <a:rPr lang="en-US" sz="2200" dirty="0">
                <a:latin typeface="Helvetica" panose="020B0604020202020204" pitchFamily="34" charset="0"/>
                <a:cs typeface="Helvetica" panose="020B0604020202020204" pitchFamily="34" charset="0"/>
              </a:rPr>
              <a:t>Vocational Education and Training Courses are either Board Developed or Board Endorsed Courses. They are called VET when run at school and EVET when run externally </a:t>
            </a:r>
            <a:r>
              <a:rPr lang="en-US" sz="2200" dirty="0" err="1">
                <a:latin typeface="Helvetica" panose="020B0604020202020204" pitchFamily="34" charset="0"/>
                <a:cs typeface="Helvetica" panose="020B0604020202020204" pitchFamily="34" charset="0"/>
              </a:rPr>
              <a:t>ie</a:t>
            </a:r>
            <a:r>
              <a:rPr lang="en-US" sz="2200" dirty="0">
                <a:latin typeface="Helvetica" panose="020B0604020202020204" pitchFamily="34" charset="0"/>
                <a:cs typeface="Helvetica" panose="020B0604020202020204" pitchFamily="34" charset="0"/>
              </a:rPr>
              <a:t> TAFE.</a:t>
            </a:r>
          </a:p>
          <a:p>
            <a:pPr>
              <a:lnSpc>
                <a:spcPct val="110000"/>
              </a:lnSpc>
            </a:pPr>
            <a:r>
              <a:rPr lang="en-US" sz="2200" dirty="0">
                <a:latin typeface="Helvetica" panose="020B0604020202020204" pitchFamily="34" charset="0"/>
                <a:cs typeface="Helvetica" panose="020B0604020202020204" pitchFamily="34" charset="0"/>
              </a:rPr>
              <a:t>VET courses offered on site at CGHS are:</a:t>
            </a:r>
          </a:p>
          <a:p>
            <a:pPr lvl="1">
              <a:lnSpc>
                <a:spcPct val="110000"/>
              </a:lnSpc>
            </a:pPr>
            <a:r>
              <a:rPr lang="en-US" sz="2200" dirty="0">
                <a:latin typeface="Helvetica" panose="020B0604020202020204" pitchFamily="34" charset="0"/>
                <a:cs typeface="Helvetica" panose="020B0604020202020204" pitchFamily="34" charset="0"/>
              </a:rPr>
              <a:t>Financial Services (Board Developed -Category B course)</a:t>
            </a:r>
          </a:p>
          <a:p>
            <a:pPr lvl="1">
              <a:lnSpc>
                <a:spcPct val="110000"/>
              </a:lnSpc>
            </a:pPr>
            <a:r>
              <a:rPr lang="en-US" sz="2200" dirty="0">
                <a:latin typeface="Helvetica" panose="020B0604020202020204" pitchFamily="34" charset="0"/>
                <a:cs typeface="Helvetica" panose="020B0604020202020204" pitchFamily="34" charset="0"/>
              </a:rPr>
              <a:t>Sport Coaching (Board Endorsed course)</a:t>
            </a:r>
          </a:p>
          <a:p>
            <a:pPr>
              <a:lnSpc>
                <a:spcPct val="80000"/>
              </a:lnSpc>
            </a:pPr>
            <a:r>
              <a:rPr lang="en-US" dirty="0">
                <a:latin typeface="Helvetica" panose="020B0604020202020204" pitchFamily="34" charset="0"/>
                <a:cs typeface="Helvetica" panose="020B0604020202020204" pitchFamily="34" charset="0"/>
              </a:rPr>
              <a:t>There are numerous EVET courses. </a:t>
            </a:r>
          </a:p>
          <a:p>
            <a:pPr>
              <a:lnSpc>
                <a:spcPct val="80000"/>
              </a:lnSpc>
            </a:pPr>
            <a:r>
              <a:rPr lang="en-US" dirty="0">
                <a:latin typeface="Helvetica" panose="020B0604020202020204" pitchFamily="34" charset="0"/>
                <a:cs typeface="Helvetica" panose="020B0604020202020204" pitchFamily="34" charset="0"/>
              </a:rPr>
              <a:t>VET and EVET Courses in the Curriculum framework are Category B courses. If a student chooses to undertake a written exam the course can be included in the calculation of the ATAR.</a:t>
            </a:r>
          </a:p>
          <a:p>
            <a:pPr>
              <a:lnSpc>
                <a:spcPct val="80000"/>
              </a:lnSpc>
            </a:pPr>
            <a:r>
              <a:rPr lang="en-US" dirty="0">
                <a:solidFill>
                  <a:srgbClr val="CC3366"/>
                </a:solidFill>
                <a:latin typeface="Helvetica" panose="020B0604020202020204" pitchFamily="34" charset="0"/>
                <a:cs typeface="Helvetica" panose="020B0604020202020204" pitchFamily="34" charset="0"/>
              </a:rPr>
              <a:t>No more than TWO category B units </a:t>
            </a:r>
            <a:r>
              <a:rPr lang="en-US" dirty="0">
                <a:latin typeface="Helvetica" panose="020B0604020202020204" pitchFamily="34" charset="0"/>
                <a:cs typeface="Helvetica" panose="020B0604020202020204" pitchFamily="34" charset="0"/>
              </a:rPr>
              <a:t>can be included in the ATAR calculation.</a:t>
            </a:r>
          </a:p>
          <a:p>
            <a:pPr marL="0" indent="0">
              <a:buNone/>
            </a:pPr>
            <a:endParaRPr lang="en-AU" dirty="0"/>
          </a:p>
        </p:txBody>
      </p:sp>
    </p:spTree>
    <p:extLst>
      <p:ext uri="{BB962C8B-B14F-4D97-AF65-F5344CB8AC3E}">
        <p14:creationId xmlns:p14="http://schemas.microsoft.com/office/powerpoint/2010/main" val="1903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1124744"/>
            <a:ext cx="10157354" cy="1440160"/>
          </a:xfrm>
        </p:spPr>
        <p:txBody>
          <a:bodyPr>
            <a:normAutofit fontScale="90000"/>
          </a:bodyPr>
          <a:lstStyle/>
          <a:p>
            <a:r>
              <a:rPr lang="en-AU" sz="6000" dirty="0">
                <a:ln w="0"/>
                <a:effectLst>
                  <a:outerShdw blurRad="38100" dist="19050" dir="2700000" algn="tl" rotWithShape="0">
                    <a:schemeClr val="dk1">
                      <a:alpha val="40000"/>
                    </a:schemeClr>
                  </a:outerShdw>
                </a:effectLst>
              </a:rPr>
              <a:t>External Providers</a:t>
            </a:r>
            <a:br>
              <a:rPr lang="en-AU" sz="6600" dirty="0"/>
            </a:br>
            <a:r>
              <a:rPr lang="en-AU" sz="3600" dirty="0">
                <a:solidFill>
                  <a:srgbClr val="CC3366"/>
                </a:solidFill>
                <a:latin typeface="Helvetica" panose="020B0604020202020204" pitchFamily="34" charset="0"/>
                <a:cs typeface="Helvetica" panose="020B0604020202020204" pitchFamily="34" charset="0"/>
              </a:rPr>
              <a:t>An application is required to be considered to study with any of these providers</a:t>
            </a:r>
          </a:p>
        </p:txBody>
      </p:sp>
      <p:sp>
        <p:nvSpPr>
          <p:cNvPr id="3" name="Content Placeholder 2"/>
          <p:cNvSpPr>
            <a:spLocks noGrp="1"/>
          </p:cNvSpPr>
          <p:nvPr>
            <p:ph idx="1"/>
          </p:nvPr>
        </p:nvSpPr>
        <p:spPr>
          <a:xfrm>
            <a:off x="693812" y="2852936"/>
            <a:ext cx="10157354" cy="4064494"/>
          </a:xfrm>
        </p:spPr>
        <p:txBody>
          <a:bodyPr>
            <a:normAutofit/>
          </a:bodyPr>
          <a:lstStyle/>
          <a:p>
            <a:pPr>
              <a:lnSpc>
                <a:spcPct val="120000"/>
              </a:lnSpc>
            </a:pPr>
            <a:r>
              <a:rPr lang="en-AU" dirty="0">
                <a:latin typeface="Helvetica" panose="020B0604020202020204" pitchFamily="34" charset="0"/>
                <a:cs typeface="Helvetica" panose="020B0604020202020204" pitchFamily="34" charset="0"/>
              </a:rPr>
              <a:t>The NSW School of Languages – Mrs Weir </a:t>
            </a:r>
          </a:p>
          <a:p>
            <a:pPr>
              <a:lnSpc>
                <a:spcPct val="120000"/>
              </a:lnSpc>
            </a:pPr>
            <a:r>
              <a:rPr lang="en-AU" dirty="0">
                <a:latin typeface="Helvetica" panose="020B0604020202020204" pitchFamily="34" charset="0"/>
                <a:cs typeface="Helvetica" panose="020B0604020202020204" pitchFamily="34" charset="0"/>
              </a:rPr>
              <a:t>Sydney Distance Education – Mrs Weir</a:t>
            </a:r>
          </a:p>
          <a:p>
            <a:pPr>
              <a:lnSpc>
                <a:spcPct val="120000"/>
              </a:lnSpc>
            </a:pPr>
            <a:r>
              <a:rPr lang="en-AU" dirty="0">
                <a:latin typeface="Helvetica" panose="020B0604020202020204" pitchFamily="34" charset="0"/>
                <a:cs typeface="Helvetica" panose="020B0604020202020204" pitchFamily="34" charset="0"/>
              </a:rPr>
              <a:t>TAFE – Mrs Lake/Mrs Spring</a:t>
            </a:r>
          </a:p>
          <a:p>
            <a:pPr>
              <a:lnSpc>
                <a:spcPct val="120000"/>
              </a:lnSpc>
            </a:pPr>
            <a:r>
              <a:rPr lang="en-AU" dirty="0">
                <a:latin typeface="Helvetica" panose="020B0604020202020204" pitchFamily="34" charset="0"/>
                <a:cs typeface="Helvetica" panose="020B0604020202020204" pitchFamily="34" charset="0"/>
              </a:rPr>
              <a:t>Saturday School of Community Languages – Mrs </a:t>
            </a:r>
            <a:r>
              <a:rPr lang="en-AU" dirty="0" err="1">
                <a:latin typeface="Helvetica" panose="020B0604020202020204" pitchFamily="34" charset="0"/>
                <a:cs typeface="Helvetica" panose="020B0604020202020204" pitchFamily="34" charset="0"/>
              </a:rPr>
              <a:t>Bhoyroo</a:t>
            </a:r>
            <a:endParaRPr lang="en-AU" dirty="0">
              <a:latin typeface="Helvetica" panose="020B0604020202020204" pitchFamily="34" charset="0"/>
              <a:cs typeface="Helvetica" panose="020B0604020202020204" pitchFamily="34" charset="0"/>
            </a:endParaRPr>
          </a:p>
          <a:p>
            <a:pPr>
              <a:lnSpc>
                <a:spcPct val="120000"/>
              </a:lnSpc>
            </a:pPr>
            <a:r>
              <a:rPr lang="en-AU" dirty="0">
                <a:latin typeface="Helvetica" panose="020B0604020202020204" pitchFamily="34" charset="0"/>
                <a:cs typeface="Helvetica" panose="020B0604020202020204" pitchFamily="34" charset="0"/>
              </a:rPr>
              <a:t>Outside Tutor</a:t>
            </a:r>
            <a:endParaRPr lang="en-US" dirty="0">
              <a:latin typeface="Helvetica" panose="020B0604020202020204" pitchFamily="34" charset="0"/>
              <a:cs typeface="Helvetica" panose="020B0604020202020204" pitchFamily="34" charset="0"/>
            </a:endParaRPr>
          </a:p>
          <a:p>
            <a:pPr>
              <a:lnSpc>
                <a:spcPct val="120000"/>
              </a:lnSpc>
            </a:pPr>
            <a:r>
              <a:rPr lang="en-US" dirty="0">
                <a:latin typeface="Helvetica" panose="020B0604020202020204" pitchFamily="34" charset="0"/>
                <a:cs typeface="Helvetica" panose="020B0604020202020204" pitchFamily="34" charset="0"/>
              </a:rPr>
              <a:t>Private Providers</a:t>
            </a:r>
            <a:endParaRPr lang="en-AU" dirty="0">
              <a:latin typeface="Helvetica" panose="020B0604020202020204" pitchFamily="34" charset="0"/>
              <a:cs typeface="Helvetica" panose="020B0604020202020204" pitchFamily="34" charset="0"/>
            </a:endParaRPr>
          </a:p>
          <a:p>
            <a:endParaRPr lang="en-AU" dirty="0"/>
          </a:p>
        </p:txBody>
      </p:sp>
    </p:spTree>
    <p:extLst>
      <p:ext uri="{BB962C8B-B14F-4D97-AF65-F5344CB8AC3E}">
        <p14:creationId xmlns:p14="http://schemas.microsoft.com/office/powerpoint/2010/main" val="162466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a:ln w="0"/>
                <a:effectLst>
                  <a:outerShdw blurRad="38100" dist="19050" dir="2700000" algn="tl" rotWithShape="0">
                    <a:schemeClr val="dk1">
                      <a:alpha val="40000"/>
                    </a:schemeClr>
                  </a:outerShdw>
                </a:effectLst>
              </a:rPr>
              <a:t>Other Useful Resources</a:t>
            </a:r>
          </a:p>
        </p:txBody>
      </p:sp>
      <p:sp>
        <p:nvSpPr>
          <p:cNvPr id="3" name="Content Placeholder 2"/>
          <p:cNvSpPr>
            <a:spLocks noGrp="1"/>
          </p:cNvSpPr>
          <p:nvPr>
            <p:ph idx="1"/>
          </p:nvPr>
        </p:nvSpPr>
        <p:spPr>
          <a:xfrm>
            <a:off x="765820" y="1473200"/>
            <a:ext cx="10157354" cy="5196160"/>
          </a:xfrm>
        </p:spPr>
        <p:txBody>
          <a:bodyPr>
            <a:normAutofit/>
          </a:bodyPr>
          <a:lstStyle/>
          <a:p>
            <a:r>
              <a:rPr lang="en-AU" dirty="0">
                <a:latin typeface="Helvetica" panose="020B0604020202020204" pitchFamily="34" charset="0"/>
                <a:cs typeface="Helvetica" panose="020B0604020202020204" pitchFamily="34" charset="0"/>
              </a:rPr>
              <a:t>Students have been issued with their University Entry requirements 2023 booklets through their careers lesson. You can also download it from the UAC website or our school website.</a:t>
            </a:r>
          </a:p>
          <a:p>
            <a:pPr marL="0" indent="0">
              <a:buNone/>
            </a:pPr>
            <a:endParaRPr lang="en-AU" dirty="0">
              <a:latin typeface="Helvetica" panose="020B0604020202020204" pitchFamily="34" charset="0"/>
              <a:cs typeface="Helvetica" panose="020B0604020202020204" pitchFamily="34" charset="0"/>
            </a:endParaRPr>
          </a:p>
          <a:p>
            <a:r>
              <a:rPr lang="en-AU" dirty="0">
                <a:latin typeface="Helvetica" panose="020B0604020202020204" pitchFamily="34" charset="0"/>
                <a:cs typeface="Helvetica" panose="020B0604020202020204" pitchFamily="34" charset="0"/>
              </a:rPr>
              <a:t>UAC Subject Compass</a:t>
            </a:r>
          </a:p>
          <a:p>
            <a:pPr marL="0" indent="0">
              <a:buNone/>
            </a:pPr>
            <a:r>
              <a:rPr lang="en-AU" dirty="0"/>
              <a:t>     </a:t>
            </a:r>
            <a:r>
              <a:rPr lang="en-AU" dirty="0">
                <a:hlinkClick r:id="rId3"/>
              </a:rPr>
              <a:t>https://www.uac.edu.au/future-applicants/subject-compass</a:t>
            </a:r>
            <a:endParaRPr lang="en-AU" dirty="0"/>
          </a:p>
          <a:p>
            <a:pPr marL="0" indent="0">
              <a:buNone/>
            </a:pPr>
            <a:endParaRPr lang="en-AU" dirty="0"/>
          </a:p>
          <a:p>
            <a:r>
              <a:rPr lang="en-AU" dirty="0">
                <a:latin typeface="Helvetica" panose="020B0604020202020204" pitchFamily="34" charset="0"/>
                <a:cs typeface="Helvetica" panose="020B0604020202020204" pitchFamily="34" charset="0"/>
              </a:rPr>
              <a:t>NESA subject selection </a:t>
            </a:r>
          </a:p>
          <a:p>
            <a:pPr marL="0" indent="0">
              <a:buNone/>
            </a:pPr>
            <a:r>
              <a:rPr lang="en-AU" dirty="0">
                <a:latin typeface="Helvetica" panose="020B0604020202020204" pitchFamily="34" charset="0"/>
                <a:cs typeface="Helvetica" panose="020B0604020202020204" pitchFamily="34" charset="0"/>
                <a:hlinkClick r:id="rId4"/>
              </a:rPr>
              <a:t>https://educationstandards.nsw.edu.au/wps/portal/nesa/11-12/hsc/subject-selection</a:t>
            </a:r>
            <a:endParaRPr lang="en-AU" dirty="0">
              <a:latin typeface="Helvetica" panose="020B0604020202020204" pitchFamily="34" charset="0"/>
              <a:cs typeface="Helvetica" panose="020B0604020202020204" pitchFamily="34" charset="0"/>
            </a:endParaRPr>
          </a:p>
          <a:p>
            <a:pPr marL="0" indent="0">
              <a:buNone/>
            </a:pPr>
            <a:endParaRPr lang="en-AU" dirty="0"/>
          </a:p>
          <a:p>
            <a:pPr marL="0" indent="0">
              <a:buNone/>
            </a:pPr>
            <a:endParaRPr lang="en-AU" dirty="0"/>
          </a:p>
        </p:txBody>
      </p:sp>
    </p:spTree>
    <p:extLst>
      <p:ext uri="{BB962C8B-B14F-4D97-AF65-F5344CB8AC3E}">
        <p14:creationId xmlns:p14="http://schemas.microsoft.com/office/powerpoint/2010/main" val="92745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75816"/>
            <a:ext cx="10157354" cy="1397000"/>
          </a:xfrm>
        </p:spPr>
        <p:txBody>
          <a:bodyPr>
            <a:noAutofit/>
          </a:bodyPr>
          <a:lstStyle/>
          <a:p>
            <a:r>
              <a:rPr lang="en-US" sz="5400" dirty="0">
                <a:ln w="0"/>
                <a:effectLst>
                  <a:outerShdw blurRad="38100" dist="19050" dir="2700000" algn="tl" rotWithShape="0">
                    <a:schemeClr val="dk1">
                      <a:alpha val="40000"/>
                    </a:schemeClr>
                  </a:outerShdw>
                </a:effectLst>
              </a:rPr>
              <a:t>HSC example –</a:t>
            </a:r>
            <a:br>
              <a:rPr lang="en-US" sz="5400" dirty="0">
                <a:ln w="0"/>
                <a:effectLst>
                  <a:outerShdw blurRad="38100" dist="19050" dir="2700000" algn="tl" rotWithShape="0">
                    <a:schemeClr val="dk1">
                      <a:alpha val="40000"/>
                    </a:schemeClr>
                  </a:outerShdw>
                </a:effectLst>
              </a:rPr>
            </a:br>
            <a:r>
              <a:rPr lang="en-US" sz="5400" dirty="0">
                <a:ln w="0"/>
                <a:effectLst>
                  <a:outerShdw blurRad="38100" dist="19050" dir="2700000" algn="tl" rotWithShape="0">
                    <a:schemeClr val="dk1">
                      <a:alpha val="40000"/>
                    </a:schemeClr>
                  </a:outerShdw>
                </a:effectLst>
              </a:rPr>
              <a:t>subjects &amp; courses</a:t>
            </a:r>
            <a:endParaRPr lang="en-AU" sz="5400"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693812" y="2276872"/>
            <a:ext cx="10157354" cy="4470400"/>
          </a:xfrm>
        </p:spPr>
        <p:txBody>
          <a:bodyPr/>
          <a:lstStyle/>
          <a:p>
            <a:r>
              <a:rPr lang="en-US" dirty="0">
                <a:latin typeface="Helvetica" panose="020B0604020202020204" pitchFamily="34" charset="0"/>
                <a:cs typeface="Helvetica" panose="020B0604020202020204" pitchFamily="34" charset="0"/>
              </a:rPr>
              <a:t>English Advanced(2u) +HSCExtension1(1u) +HSC Extension 2(1u)</a:t>
            </a:r>
          </a:p>
          <a:p>
            <a:r>
              <a:rPr lang="en-US" dirty="0">
                <a:latin typeface="Helvetica" panose="020B0604020202020204" pitchFamily="34" charset="0"/>
                <a:cs typeface="Helvetica" panose="020B0604020202020204" pitchFamily="34" charset="0"/>
              </a:rPr>
              <a:t>Mathematics Advanced(2u) +HSC Extension 1(1u) </a:t>
            </a:r>
          </a:p>
          <a:p>
            <a:r>
              <a:rPr lang="en-US" dirty="0">
                <a:latin typeface="Helvetica" panose="020B0604020202020204" pitchFamily="34" charset="0"/>
                <a:cs typeface="Helvetica" panose="020B0604020202020204" pitchFamily="34" charset="0"/>
              </a:rPr>
              <a:t>Modern History(2u) +HSC Extension (1u)</a:t>
            </a:r>
          </a:p>
          <a:p>
            <a:pPr marL="0" indent="0">
              <a:buNone/>
            </a:pPr>
            <a:r>
              <a:rPr lang="en-US" dirty="0">
                <a:latin typeface="Helvetica" panose="020B0604020202020204" pitchFamily="34" charset="0"/>
                <a:cs typeface="Helvetica" panose="020B0604020202020204" pitchFamily="34" charset="0"/>
              </a:rPr>
              <a:t>    Total units = 10</a:t>
            </a:r>
          </a:p>
          <a:p>
            <a:pPr marL="0" indent="0">
              <a:buNone/>
            </a:pPr>
            <a:endParaRPr lang="en-US" i="1" dirty="0">
              <a:latin typeface="Helvetica" panose="020B0604020202020204" pitchFamily="34" charset="0"/>
              <a:cs typeface="Helvetica" panose="020B0604020202020204" pitchFamily="34" charset="0"/>
            </a:endParaRPr>
          </a:p>
          <a:p>
            <a:pPr marL="0" indent="0">
              <a:buNone/>
            </a:pPr>
            <a:endParaRPr lang="en-US" i="1" dirty="0">
              <a:latin typeface="Helvetica" panose="020B0604020202020204" pitchFamily="34" charset="0"/>
              <a:cs typeface="Helvetica" panose="020B0604020202020204" pitchFamily="34" charset="0"/>
            </a:endParaRPr>
          </a:p>
          <a:p>
            <a:pPr marL="0" indent="0">
              <a:buNone/>
            </a:pPr>
            <a:r>
              <a:rPr lang="en-US" i="1" dirty="0">
                <a:latin typeface="Helvetica" panose="020B0604020202020204" pitchFamily="34" charset="0"/>
                <a:cs typeface="Helvetica" panose="020B0604020202020204" pitchFamily="34" charset="0"/>
              </a:rPr>
              <a:t>IS THIS PATTERN OF STUDY ACCEPTABLE for HSC?</a:t>
            </a:r>
          </a:p>
        </p:txBody>
      </p:sp>
    </p:spTree>
    <p:extLst>
      <p:ext uri="{BB962C8B-B14F-4D97-AF65-F5344CB8AC3E}">
        <p14:creationId xmlns:p14="http://schemas.microsoft.com/office/powerpoint/2010/main" val="35047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47824"/>
            <a:ext cx="10157354" cy="1397000"/>
          </a:xfrm>
        </p:spPr>
        <p:txBody>
          <a:bodyPr>
            <a:noAutofit/>
          </a:bodyPr>
          <a:lstStyle/>
          <a:p>
            <a:r>
              <a:rPr lang="en-US" sz="5400" dirty="0">
                <a:ln w="0"/>
                <a:effectLst>
                  <a:outerShdw blurRad="38100" dist="19050" dir="2700000" algn="tl" rotWithShape="0">
                    <a:schemeClr val="dk1">
                      <a:alpha val="40000"/>
                    </a:schemeClr>
                  </a:outerShdw>
                </a:effectLst>
              </a:rPr>
              <a:t>HSC example –</a:t>
            </a:r>
            <a:br>
              <a:rPr lang="en-US" sz="5400" dirty="0">
                <a:ln w="0"/>
                <a:effectLst>
                  <a:outerShdw blurRad="38100" dist="19050" dir="2700000" algn="tl" rotWithShape="0">
                    <a:schemeClr val="dk1">
                      <a:alpha val="40000"/>
                    </a:schemeClr>
                  </a:outerShdw>
                </a:effectLst>
              </a:rPr>
            </a:br>
            <a:r>
              <a:rPr lang="en-US" sz="5400" dirty="0">
                <a:ln w="0"/>
                <a:effectLst>
                  <a:outerShdw blurRad="38100" dist="19050" dir="2700000" algn="tl" rotWithShape="0">
                    <a:schemeClr val="dk1">
                      <a:alpha val="40000"/>
                    </a:schemeClr>
                  </a:outerShdw>
                </a:effectLst>
              </a:rPr>
              <a:t>subjects &amp; courses</a:t>
            </a:r>
            <a:endParaRPr lang="en-AU" sz="5400"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765820" y="2276872"/>
            <a:ext cx="10157354" cy="4470400"/>
          </a:xfrm>
        </p:spPr>
        <p:txBody>
          <a:bodyPr>
            <a:normAutofit lnSpcReduction="10000"/>
          </a:bodyPr>
          <a:lstStyle/>
          <a:p>
            <a:r>
              <a:rPr lang="en-US" dirty="0">
                <a:latin typeface="Helvetica" panose="020B0604020202020204" pitchFamily="34" charset="0"/>
                <a:cs typeface="Helvetica" panose="020B0604020202020204" pitchFamily="34" charset="0"/>
              </a:rPr>
              <a:t>English Advanced(2u)</a:t>
            </a:r>
          </a:p>
          <a:p>
            <a:r>
              <a:rPr lang="en-US" dirty="0">
                <a:latin typeface="Helvetica" panose="020B0604020202020204" pitchFamily="34" charset="0"/>
                <a:cs typeface="Helvetica" panose="020B0604020202020204" pitchFamily="34" charset="0"/>
              </a:rPr>
              <a:t>Earth and Environmental Science (2u)</a:t>
            </a:r>
          </a:p>
          <a:p>
            <a:r>
              <a:rPr lang="en-US" dirty="0">
                <a:latin typeface="Helvetica" panose="020B0604020202020204" pitchFamily="34" charset="0"/>
                <a:cs typeface="Helvetica" panose="020B0604020202020204" pitchFamily="34" charset="0"/>
              </a:rPr>
              <a:t>Biology (2u)</a:t>
            </a:r>
          </a:p>
          <a:p>
            <a:r>
              <a:rPr lang="en-US" dirty="0">
                <a:latin typeface="Helvetica" panose="020B0604020202020204" pitchFamily="34" charset="0"/>
                <a:cs typeface="Helvetica" panose="020B0604020202020204" pitchFamily="34" charset="0"/>
              </a:rPr>
              <a:t>Chemistry (2u)</a:t>
            </a:r>
          </a:p>
          <a:p>
            <a:r>
              <a:rPr lang="en-US" dirty="0">
                <a:latin typeface="Helvetica" panose="020B0604020202020204" pitchFamily="34" charset="0"/>
                <a:cs typeface="Helvetica" panose="020B0604020202020204" pitchFamily="34" charset="0"/>
              </a:rPr>
              <a:t>Physics (2u)</a:t>
            </a:r>
          </a:p>
          <a:p>
            <a:pPr marL="0" indent="0">
              <a:buNone/>
            </a:pPr>
            <a:r>
              <a:rPr lang="en-US" dirty="0">
                <a:latin typeface="Helvetica" panose="020B0604020202020204" pitchFamily="34" charset="0"/>
                <a:cs typeface="Helvetica" panose="020B0604020202020204" pitchFamily="34" charset="0"/>
              </a:rPr>
              <a:t>    Total units = 10 units</a:t>
            </a:r>
          </a:p>
          <a:p>
            <a:pPr marL="0" indent="0">
              <a:buNone/>
            </a:pPr>
            <a:endParaRPr lang="en-US" i="1" dirty="0">
              <a:latin typeface="Helvetica" panose="020B0604020202020204" pitchFamily="34" charset="0"/>
              <a:cs typeface="Helvetica" panose="020B0604020202020204" pitchFamily="34" charset="0"/>
            </a:endParaRPr>
          </a:p>
          <a:p>
            <a:pPr marL="0" indent="0">
              <a:buNone/>
            </a:pPr>
            <a:r>
              <a:rPr lang="en-US" i="1" dirty="0">
                <a:latin typeface="Helvetica" panose="020B0604020202020204" pitchFamily="34" charset="0"/>
                <a:cs typeface="Helvetica" panose="020B0604020202020204" pitchFamily="34" charset="0"/>
              </a:rPr>
              <a:t>IS THIS PATTERN OF STUDY ACCEPTABLE for HSC?</a:t>
            </a:r>
          </a:p>
          <a:p>
            <a:endParaRPr lang="en-AU" dirty="0"/>
          </a:p>
        </p:txBody>
      </p:sp>
    </p:spTree>
    <p:extLst>
      <p:ext uri="{BB962C8B-B14F-4D97-AF65-F5344CB8AC3E}">
        <p14:creationId xmlns:p14="http://schemas.microsoft.com/office/powerpoint/2010/main" val="9823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36" y="332656"/>
            <a:ext cx="10157354" cy="1397000"/>
          </a:xfrm>
        </p:spPr>
        <p:txBody>
          <a:bodyPr>
            <a:noAutofit/>
          </a:bodyPr>
          <a:lstStyle/>
          <a:p>
            <a:r>
              <a:rPr lang="en-US" sz="5400" dirty="0">
                <a:ln w="0"/>
                <a:effectLst>
                  <a:outerShdw blurRad="50800" dist="38100" dir="2700000" algn="tl" rotWithShape="0">
                    <a:prstClr val="black">
                      <a:alpha val="40000"/>
                    </a:prstClr>
                  </a:outerShdw>
                </a:effectLst>
              </a:rPr>
              <a:t>HSC example –</a:t>
            </a:r>
            <a:br>
              <a:rPr lang="en-US" sz="5400" dirty="0">
                <a:ln w="0"/>
                <a:effectLst>
                  <a:outerShdw blurRad="50800" dist="38100" dir="2700000" algn="tl" rotWithShape="0">
                    <a:prstClr val="black">
                      <a:alpha val="40000"/>
                    </a:prstClr>
                  </a:outerShdw>
                </a:effectLst>
              </a:rPr>
            </a:br>
            <a:r>
              <a:rPr lang="en-US" sz="5400" dirty="0">
                <a:ln w="0"/>
                <a:effectLst>
                  <a:outerShdw blurRad="50800" dist="38100" dir="2700000" algn="tl" rotWithShape="0">
                    <a:prstClr val="black">
                      <a:alpha val="40000"/>
                    </a:prstClr>
                  </a:outerShdw>
                </a:effectLst>
              </a:rPr>
              <a:t>subjects &amp; courses</a:t>
            </a:r>
            <a:endParaRPr lang="en-AU" sz="5400" dirty="0">
              <a:ln w="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765820" y="2132856"/>
            <a:ext cx="10157354" cy="4470400"/>
          </a:xfrm>
        </p:spPr>
        <p:txBody>
          <a:bodyPr>
            <a:normAutofit lnSpcReduction="10000"/>
          </a:bodyPr>
          <a:lstStyle/>
          <a:p>
            <a:r>
              <a:rPr lang="en-US" dirty="0">
                <a:latin typeface="Helvetica" panose="020B0604020202020204" pitchFamily="34" charset="0"/>
                <a:cs typeface="Helvetica" panose="020B0604020202020204" pitchFamily="34" charset="0"/>
              </a:rPr>
              <a:t>English Standard(2u)</a:t>
            </a:r>
          </a:p>
          <a:p>
            <a:r>
              <a:rPr lang="en-US" dirty="0">
                <a:latin typeface="Helvetica" panose="020B0604020202020204" pitchFamily="34" charset="0"/>
                <a:cs typeface="Helvetica" panose="020B0604020202020204" pitchFamily="34" charset="0"/>
              </a:rPr>
              <a:t>Mathematics Standard(2u)</a:t>
            </a:r>
          </a:p>
          <a:p>
            <a:r>
              <a:rPr lang="en-US" dirty="0">
                <a:latin typeface="Helvetica" panose="020B0604020202020204" pitchFamily="34" charset="0"/>
                <a:cs typeface="Helvetica" panose="020B0604020202020204" pitchFamily="34" charset="0"/>
              </a:rPr>
              <a:t>Biology (2u)</a:t>
            </a:r>
          </a:p>
          <a:p>
            <a:r>
              <a:rPr lang="en-US" dirty="0">
                <a:latin typeface="Helvetica" panose="020B0604020202020204" pitchFamily="34" charset="0"/>
                <a:cs typeface="Helvetica" panose="020B0604020202020204" pitchFamily="34" charset="0"/>
              </a:rPr>
              <a:t>Food Technology (2u)</a:t>
            </a:r>
          </a:p>
          <a:p>
            <a:r>
              <a:rPr lang="en-US" dirty="0">
                <a:latin typeface="Helvetica" panose="020B0604020202020204" pitchFamily="34" charset="0"/>
                <a:cs typeface="Helvetica" panose="020B0604020202020204" pitchFamily="34" charset="0"/>
              </a:rPr>
              <a:t>PDHPE (2u)</a:t>
            </a:r>
          </a:p>
          <a:p>
            <a:pPr marL="0" indent="0">
              <a:buNone/>
            </a:pPr>
            <a:r>
              <a:rPr lang="en-US" dirty="0">
                <a:latin typeface="Helvetica" panose="020B0604020202020204" pitchFamily="34" charset="0"/>
                <a:cs typeface="Helvetica" panose="020B0604020202020204" pitchFamily="34" charset="0"/>
              </a:rPr>
              <a:t>   Total units = 10 units</a:t>
            </a:r>
          </a:p>
          <a:p>
            <a:pPr marL="0" indent="0">
              <a:buNone/>
            </a:pPr>
            <a:endParaRPr lang="en-US" i="1" dirty="0">
              <a:latin typeface="Helvetica" panose="020B0604020202020204" pitchFamily="34" charset="0"/>
              <a:cs typeface="Helvetica" panose="020B0604020202020204" pitchFamily="34" charset="0"/>
            </a:endParaRPr>
          </a:p>
          <a:p>
            <a:pPr marL="0" indent="0">
              <a:buNone/>
            </a:pPr>
            <a:r>
              <a:rPr lang="en-US" i="1" dirty="0">
                <a:latin typeface="Helvetica" panose="020B0604020202020204" pitchFamily="34" charset="0"/>
                <a:cs typeface="Helvetica" panose="020B0604020202020204" pitchFamily="34" charset="0"/>
              </a:rPr>
              <a:t>IS THIS PATTERN OF STUDY ACCEPTABLE for HSC?</a:t>
            </a:r>
          </a:p>
          <a:p>
            <a:endParaRPr lang="en-AU" dirty="0"/>
          </a:p>
        </p:txBody>
      </p:sp>
    </p:spTree>
    <p:extLst>
      <p:ext uri="{BB962C8B-B14F-4D97-AF65-F5344CB8AC3E}">
        <p14:creationId xmlns:p14="http://schemas.microsoft.com/office/powerpoint/2010/main" val="329188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1700808"/>
            <a:ext cx="7872670" cy="1930400"/>
          </a:xfrm>
        </p:spPr>
        <p:txBody>
          <a:bodyPr>
            <a:noAutofit/>
          </a:bodyPr>
          <a:lstStyle/>
          <a:p>
            <a:r>
              <a:rPr lang="en-AU" sz="7200" dirty="0">
                <a:ln w="0"/>
                <a:effectLst>
                  <a:outerShdw blurRad="50800" dist="38100" algn="l" rotWithShape="0">
                    <a:prstClr val="black">
                      <a:alpha val="40000"/>
                    </a:prstClr>
                  </a:outerShdw>
                </a:effectLst>
              </a:rPr>
              <a:t>HSC + the ATAR</a:t>
            </a:r>
          </a:p>
        </p:txBody>
      </p:sp>
      <p:pic>
        <p:nvPicPr>
          <p:cNvPr id="3" name="Picture 5" descr="O:\Logos\cghs 2010.EPS"/>
          <p:cNvPicPr>
            <a:picLocks noChangeAspect="1" noChangeArrowheads="1"/>
          </p:cNvPicPr>
          <p:nvPr/>
        </p:nvPicPr>
        <p:blipFill>
          <a:blip r:embed="rId3" cstate="print"/>
          <a:srcRect/>
          <a:stretch>
            <a:fillRect/>
          </a:stretch>
        </p:blipFill>
        <p:spPr bwMode="auto">
          <a:xfrm>
            <a:off x="2782044" y="2996952"/>
            <a:ext cx="2783425" cy="2952328"/>
          </a:xfrm>
          <a:prstGeom prst="rect">
            <a:avLst/>
          </a:prstGeom>
          <a:noFill/>
        </p:spPr>
      </p:pic>
    </p:spTree>
    <p:extLst>
      <p:ext uri="{BB962C8B-B14F-4D97-AF65-F5344CB8AC3E}">
        <p14:creationId xmlns:p14="http://schemas.microsoft.com/office/powerpoint/2010/main" val="123462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476672"/>
            <a:ext cx="10157354" cy="1397000"/>
          </a:xfrm>
        </p:spPr>
        <p:txBody>
          <a:bodyPr>
            <a:normAutofit fontScale="90000"/>
          </a:bodyPr>
          <a:lstStyle/>
          <a:p>
            <a:r>
              <a:rPr lang="en-AU" sz="5400" dirty="0">
                <a:effectLst>
                  <a:outerShdw blurRad="38100" dist="38100" dir="2700000" algn="tl">
                    <a:srgbClr val="000000">
                      <a:alpha val="43137"/>
                    </a:srgbClr>
                  </a:outerShdw>
                </a:effectLst>
              </a:rPr>
              <a:t>Record of School Achievement</a:t>
            </a:r>
            <a:br>
              <a:rPr lang="en-AU" dirty="0">
                <a:effectLst>
                  <a:outerShdw blurRad="38100" dist="38100" dir="2700000" algn="tl">
                    <a:srgbClr val="000000">
                      <a:alpha val="43137"/>
                    </a:srgbClr>
                  </a:outerShdw>
                </a:effectLst>
              </a:rPr>
            </a:br>
            <a:endParaRPr lang="en-AU" dirty="0"/>
          </a:p>
        </p:txBody>
      </p:sp>
      <p:pic>
        <p:nvPicPr>
          <p:cNvPr id="4" name="Content Placeholder 3"/>
          <p:cNvPicPr>
            <a:picLocks noGrp="1"/>
          </p:cNvPicPr>
          <p:nvPr>
            <p:ph idx="1"/>
          </p:nvPr>
        </p:nvPicPr>
        <p:blipFill rotWithShape="1">
          <a:blip r:embed="rId3"/>
          <a:srcRect r="18680"/>
          <a:stretch/>
        </p:blipFill>
        <p:spPr bwMode="auto">
          <a:xfrm>
            <a:off x="2682341" y="1873672"/>
            <a:ext cx="5460216" cy="44704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8816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24" y="1455936"/>
            <a:ext cx="10157354" cy="1397000"/>
          </a:xfrm>
        </p:spPr>
        <p:txBody>
          <a:bodyPr>
            <a:noAutofit/>
          </a:bodyPr>
          <a:lstStyle/>
          <a:p>
            <a:pPr algn="ctr"/>
            <a:r>
              <a:rPr lang="en-AU"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is the HSC Mark Determined?</a:t>
            </a:r>
            <a:br>
              <a:rPr lang="en-AU"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AU" sz="5400" dirty="0">
              <a:latin typeface="Arial" panose="020B0604020202020204" pitchFamily="34" charset="0"/>
              <a:cs typeface="Arial" panose="020B0604020202020204" pitchFamily="34" charset="0"/>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6060" y="2852936"/>
            <a:ext cx="5637507" cy="356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08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marL="257175" indent="-257175">
              <a:lnSpc>
                <a:spcPct val="150000"/>
              </a:lnSpc>
              <a:spcBef>
                <a:spcPts val="900"/>
              </a:spcBef>
              <a:spcAft>
                <a:spcPts val="450"/>
              </a:spcAft>
            </a:pPr>
            <a:r>
              <a:rPr lang="en-AU" altLang="en-US" dirty="0">
                <a:latin typeface="Helvetica" charset="0"/>
              </a:rPr>
              <a:t>is the culmination of a student’s school career </a:t>
            </a:r>
          </a:p>
          <a:p>
            <a:pPr marL="257175" indent="-257175">
              <a:lnSpc>
                <a:spcPct val="150000"/>
              </a:lnSpc>
              <a:spcBef>
                <a:spcPts val="900"/>
              </a:spcBef>
              <a:spcAft>
                <a:spcPts val="450"/>
              </a:spcAft>
            </a:pPr>
            <a:r>
              <a:rPr lang="en-AU" altLang="en-US" dirty="0">
                <a:latin typeface="Helvetica" charset="0"/>
              </a:rPr>
              <a:t>is the highest educational award that can be achieved at secondary school in NSW</a:t>
            </a:r>
            <a:endParaRPr lang="en-GB" altLang="en-US" dirty="0">
              <a:latin typeface="Helvetica" charset="0"/>
            </a:endParaRPr>
          </a:p>
          <a:p>
            <a:pPr marL="257175" indent="-257175">
              <a:lnSpc>
                <a:spcPct val="150000"/>
              </a:lnSpc>
              <a:spcBef>
                <a:spcPts val="900"/>
              </a:spcBef>
              <a:spcAft>
                <a:spcPts val="450"/>
              </a:spcAft>
            </a:pPr>
            <a:r>
              <a:rPr lang="en-GB" altLang="en-US" dirty="0">
                <a:latin typeface="Helvetica" charset="0"/>
              </a:rPr>
              <a:t>reports student achievement in terms of a </a:t>
            </a:r>
            <a:r>
              <a:rPr lang="en-GB" altLang="en-US" b="1" dirty="0">
                <a:solidFill>
                  <a:srgbClr val="CC3366"/>
                </a:solidFill>
                <a:latin typeface="Helvetica" charset="0"/>
              </a:rPr>
              <a:t>standard</a:t>
            </a:r>
            <a:r>
              <a:rPr lang="en-GB" altLang="en-US" b="1" dirty="0">
                <a:latin typeface="Helvetica" charset="0"/>
              </a:rPr>
              <a:t> </a:t>
            </a:r>
            <a:r>
              <a:rPr lang="en-GB" altLang="en-US" dirty="0">
                <a:latin typeface="Helvetica" charset="0"/>
              </a:rPr>
              <a:t>achieved in individual courses</a:t>
            </a:r>
          </a:p>
          <a:p>
            <a:pPr marL="257175" indent="-257175">
              <a:lnSpc>
                <a:spcPct val="150000"/>
              </a:lnSpc>
              <a:spcBef>
                <a:spcPts val="900"/>
              </a:spcBef>
              <a:spcAft>
                <a:spcPts val="450"/>
              </a:spcAft>
            </a:pPr>
            <a:r>
              <a:rPr lang="en-GB" altLang="en-US" dirty="0">
                <a:latin typeface="Helvetica" charset="0"/>
              </a:rPr>
              <a:t>presents a </a:t>
            </a:r>
            <a:r>
              <a:rPr lang="en-GB" altLang="en-US" b="1" dirty="0">
                <a:solidFill>
                  <a:srgbClr val="CC3366"/>
                </a:solidFill>
                <a:latin typeface="Helvetica" charset="0"/>
              </a:rPr>
              <a:t>profile</a:t>
            </a:r>
            <a:r>
              <a:rPr lang="en-GB" altLang="en-US" dirty="0">
                <a:latin typeface="Helvetica" charset="0"/>
              </a:rPr>
              <a:t> of student achievement across a broad range of subjects</a:t>
            </a:r>
            <a:endParaRPr lang="en-US" altLang="en-US" dirty="0">
              <a:latin typeface="Helvetica" charset="0"/>
            </a:endParaRPr>
          </a:p>
        </p:txBody>
      </p:sp>
      <p:sp>
        <p:nvSpPr>
          <p:cNvPr id="4" name="Text Placeholder 1"/>
          <p:cNvSpPr txBox="1">
            <a:spLocks/>
          </p:cNvSpPr>
          <p:nvPr/>
        </p:nvSpPr>
        <p:spPr>
          <a:xfrm>
            <a:off x="-314300" y="188640"/>
            <a:ext cx="10681012" cy="1141635"/>
          </a:xfrm>
          <a:prstGeom prst="rect">
            <a:avLst/>
          </a:prstGeom>
        </p:spPr>
        <p:txBody>
          <a:bodyPr vert="horz" lIns="121899" tIns="60949" rIns="121899" bIns="60949" rtlCol="0" anchor="b"/>
          <a:lstStyle>
            <a:defPPr>
              <a:defRPr lang="en-US"/>
            </a:defPPr>
            <a:lvl1pPr marL="0" algn="ctr" defTabSz="1218987" rtl="0" eaLnBrk="1" latinLnBrk="0" hangingPunct="1">
              <a:defRPr sz="1200" kern="1200" baseline="0">
                <a:solidFill>
                  <a:schemeClr val="tx2">
                    <a:lumMod val="65000"/>
                    <a:lumOff val="3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AU" sz="5400" dirty="0">
                <a:ln w="0"/>
                <a:solidFill>
                  <a:schemeClr val="tx1"/>
                </a:solidFill>
                <a:effectLst>
                  <a:outerShdw blurRad="50800" dist="38100" algn="l" rotWithShape="0">
                    <a:prstClr val="black">
                      <a:alpha val="40000"/>
                    </a:prstClr>
                  </a:outerShdw>
                </a:effectLst>
              </a:rPr>
              <a:t>The Higher School Certificate</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76200"/>
            <a:ext cx="11521280" cy="1048544"/>
          </a:xfrm>
          <a:effectLst>
            <a:outerShdw blurRad="50800" dist="38100" dir="2700000" algn="tl" rotWithShape="0">
              <a:prstClr val="black">
                <a:alpha val="40000"/>
              </a:prstClr>
            </a:outerShdw>
          </a:effectLst>
        </p:spPr>
        <p:txBody>
          <a:bodyPr>
            <a:normAutofit/>
          </a:bodyPr>
          <a:lstStyle/>
          <a:p>
            <a:r>
              <a:rPr lang="en-US" sz="3600" dirty="0"/>
              <a:t>The HSC report – it’s all about STANDARDS</a:t>
            </a:r>
            <a:endParaRPr lang="en-AU" sz="3600" dirty="0"/>
          </a:p>
        </p:txBody>
      </p:sp>
      <p:sp>
        <p:nvSpPr>
          <p:cNvPr id="3" name="Content Placeholder 2"/>
          <p:cNvSpPr>
            <a:spLocks noGrp="1"/>
          </p:cNvSpPr>
          <p:nvPr>
            <p:ph idx="1"/>
          </p:nvPr>
        </p:nvSpPr>
        <p:spPr>
          <a:xfrm>
            <a:off x="621804" y="1484784"/>
            <a:ext cx="10729192" cy="5184576"/>
          </a:xfrm>
        </p:spPr>
        <p:txBody>
          <a:bodyPr>
            <a:normAutofit fontScale="32500" lnSpcReduction="20000"/>
          </a:bodyPr>
          <a:lstStyle/>
          <a:p>
            <a:pPr>
              <a:lnSpc>
                <a:spcPct val="80000"/>
              </a:lnSpc>
              <a:buNone/>
            </a:pPr>
            <a:r>
              <a:rPr lang="en-US" sz="4800" dirty="0"/>
              <a:t>You have two calibrated marks for each of your courses; </a:t>
            </a:r>
          </a:p>
          <a:p>
            <a:pPr>
              <a:lnSpc>
                <a:spcPct val="80000"/>
              </a:lnSpc>
            </a:pPr>
            <a:r>
              <a:rPr lang="en-US" sz="4800" dirty="0">
                <a:solidFill>
                  <a:srgbClr val="CC3366"/>
                </a:solidFill>
              </a:rPr>
              <a:t>(moderated) school assessment mark</a:t>
            </a:r>
          </a:p>
          <a:p>
            <a:pPr>
              <a:lnSpc>
                <a:spcPct val="80000"/>
              </a:lnSpc>
            </a:pPr>
            <a:r>
              <a:rPr lang="en-US" sz="4800" dirty="0">
                <a:solidFill>
                  <a:srgbClr val="CC3366"/>
                </a:solidFill>
              </a:rPr>
              <a:t>examination mark </a:t>
            </a:r>
          </a:p>
          <a:p>
            <a:pPr>
              <a:lnSpc>
                <a:spcPct val="80000"/>
              </a:lnSpc>
              <a:buNone/>
            </a:pPr>
            <a:r>
              <a:rPr lang="en-US" sz="4800" dirty="0"/>
              <a:t>Both of these reflect your performance in relation to the course standards.</a:t>
            </a:r>
          </a:p>
          <a:p>
            <a:pPr>
              <a:lnSpc>
                <a:spcPct val="80000"/>
              </a:lnSpc>
              <a:buNone/>
            </a:pPr>
            <a:r>
              <a:rPr lang="en-US" sz="4800" dirty="0"/>
              <a:t>These two marks </a:t>
            </a:r>
            <a:r>
              <a:rPr lang="en-US" sz="4800" dirty="0">
                <a:solidFill>
                  <a:srgbClr val="CC3366"/>
                </a:solidFill>
              </a:rPr>
              <a:t>are averaged </a:t>
            </a:r>
            <a:r>
              <a:rPr lang="en-US" sz="4800" dirty="0"/>
              <a:t>– the result is your HSC mark</a:t>
            </a:r>
          </a:p>
          <a:p>
            <a:pPr>
              <a:lnSpc>
                <a:spcPct val="80000"/>
              </a:lnSpc>
              <a:buNone/>
            </a:pPr>
            <a:r>
              <a:rPr lang="en-US" sz="4800" dirty="0"/>
              <a:t>Course		School 	Exam	HSC	Standard</a:t>
            </a:r>
          </a:p>
          <a:p>
            <a:pPr>
              <a:lnSpc>
                <a:spcPct val="80000"/>
              </a:lnSpc>
              <a:buNone/>
            </a:pPr>
            <a:r>
              <a:rPr lang="en-US" sz="4800" dirty="0"/>
              <a:t>			mark	mark	mark	achieved</a:t>
            </a:r>
          </a:p>
          <a:p>
            <a:pPr>
              <a:lnSpc>
                <a:spcPct val="80000"/>
              </a:lnSpc>
              <a:buNone/>
            </a:pPr>
            <a:endParaRPr lang="en-US" sz="4800" dirty="0"/>
          </a:p>
          <a:p>
            <a:pPr>
              <a:lnSpc>
                <a:spcPct val="80000"/>
              </a:lnSpc>
              <a:buNone/>
            </a:pPr>
            <a:r>
              <a:rPr lang="en-US" sz="4800" dirty="0"/>
              <a:t>English  Advanced 	70	68	69	3</a:t>
            </a:r>
          </a:p>
          <a:p>
            <a:pPr>
              <a:lnSpc>
                <a:spcPct val="80000"/>
              </a:lnSpc>
              <a:buNone/>
            </a:pPr>
            <a:r>
              <a:rPr lang="en-US" sz="4800" dirty="0"/>
              <a:t>Mathematics 	78	82	80	5</a:t>
            </a:r>
          </a:p>
          <a:p>
            <a:pPr>
              <a:lnSpc>
                <a:spcPct val="80000"/>
              </a:lnSpc>
              <a:buNone/>
            </a:pPr>
            <a:r>
              <a:rPr lang="en-US" sz="4800" dirty="0"/>
              <a:t>Economics		77	75	76	4</a:t>
            </a:r>
          </a:p>
          <a:p>
            <a:pPr>
              <a:lnSpc>
                <a:spcPct val="80000"/>
              </a:lnSpc>
              <a:buNone/>
            </a:pPr>
            <a:r>
              <a:rPr lang="en-US" sz="4800" dirty="0"/>
              <a:t>French		64	68	66	3</a:t>
            </a:r>
          </a:p>
          <a:p>
            <a:pPr>
              <a:lnSpc>
                <a:spcPct val="80000"/>
              </a:lnSpc>
              <a:buNone/>
            </a:pPr>
            <a:r>
              <a:rPr lang="en-US" sz="4800" dirty="0"/>
              <a:t>Visual Arts		84	78	81	5</a:t>
            </a:r>
          </a:p>
          <a:p>
            <a:pPr marL="0" indent="0">
              <a:buNone/>
            </a:pPr>
            <a:endParaRPr lang="en-AU" dirty="0"/>
          </a:p>
        </p:txBody>
      </p:sp>
    </p:spTree>
    <p:extLst>
      <p:ext uri="{BB962C8B-B14F-4D97-AF65-F5344CB8AC3E}">
        <p14:creationId xmlns:p14="http://schemas.microsoft.com/office/powerpoint/2010/main" val="109249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407"/>
            <a:ext cx="66087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2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548680"/>
            <a:ext cx="10157354" cy="1397000"/>
          </a:xfrm>
        </p:spPr>
        <p:txBody>
          <a:bodyPr/>
          <a:lstStyle/>
          <a:p>
            <a:r>
              <a:rPr lang="en-AU" dirty="0">
                <a:effectLst>
                  <a:outerShdw blurRad="38100" dist="38100" dir="2700000" algn="tl">
                    <a:srgbClr val="000000">
                      <a:alpha val="43137"/>
                    </a:srgbClr>
                  </a:outerShdw>
                </a:effectLst>
              </a:rPr>
              <a:t>Australian Tertiary Admission Rank</a:t>
            </a:r>
            <a:br>
              <a:rPr lang="en-AU" dirty="0">
                <a:effectLst>
                  <a:outerShdw blurRad="38100" dist="38100" dir="2700000" algn="tl">
                    <a:srgbClr val="000000">
                      <a:alpha val="43137"/>
                    </a:srgbClr>
                  </a:outerShdw>
                </a:effectLst>
              </a:rPr>
            </a:br>
            <a:endParaRPr lang="en-AU" dirty="0"/>
          </a:p>
        </p:txBody>
      </p:sp>
      <p:sp>
        <p:nvSpPr>
          <p:cNvPr id="3" name="Content Placeholder 2"/>
          <p:cNvSpPr>
            <a:spLocks noGrp="1"/>
          </p:cNvSpPr>
          <p:nvPr>
            <p:ph idx="1"/>
          </p:nvPr>
        </p:nvSpPr>
        <p:spPr>
          <a:xfrm>
            <a:off x="765820" y="2072173"/>
            <a:ext cx="10157354" cy="4783934"/>
          </a:xfrm>
        </p:spPr>
        <p:txBody>
          <a:bodyPr>
            <a:normAutofit fontScale="92500" lnSpcReduction="10000"/>
          </a:bodyPr>
          <a:lstStyle/>
          <a:p>
            <a:pPr marL="0" indent="0">
              <a:spcBef>
                <a:spcPts val="1350"/>
              </a:spcBef>
              <a:spcAft>
                <a:spcPts val="450"/>
              </a:spcAft>
              <a:buNone/>
              <a:defRPr/>
            </a:pPr>
            <a:r>
              <a:rPr lang="en-AU" altLang="en-US" sz="3200" b="1" dirty="0">
                <a:solidFill>
                  <a:srgbClr val="CC3366"/>
                </a:solidFill>
                <a:latin typeface="Helvetica" pitchFamily="34" charset="0"/>
                <a:ea typeface="ＭＳ Ｐゴシック" pitchFamily="34" charset="-128"/>
                <a:cs typeface="Helvetica" pitchFamily="34" charset="0"/>
              </a:rPr>
              <a:t>The Australian Tertiary Admission Rank (ATAR):</a:t>
            </a:r>
          </a:p>
          <a:p>
            <a:pPr marL="647700" lvl="2" indent="-257175">
              <a:lnSpc>
                <a:spcPct val="150000"/>
              </a:lnSpc>
              <a:spcBef>
                <a:spcPts val="450"/>
              </a:spcBef>
              <a:spcAft>
                <a:spcPts val="450"/>
              </a:spcAft>
              <a:buFont typeface="Arial" panose="020B0604020202020204" pitchFamily="34" charset="0"/>
              <a:buChar char="•"/>
              <a:defRPr/>
            </a:pPr>
            <a:r>
              <a:rPr lang="en-GB" altLang="en-US" sz="3200" dirty="0">
                <a:latin typeface="Helvetica" pitchFamily="34" charset="0"/>
                <a:ea typeface="ＭＳ Ｐゴシック" pitchFamily="34" charset="-128"/>
                <a:cs typeface="Helvetica" pitchFamily="34" charset="0"/>
              </a:rPr>
              <a:t>is for students wishing to gain a place at a university</a:t>
            </a:r>
          </a:p>
          <a:p>
            <a:pPr marL="647700" lvl="2" indent="-257175">
              <a:lnSpc>
                <a:spcPct val="150000"/>
              </a:lnSpc>
              <a:spcBef>
                <a:spcPts val="450"/>
              </a:spcBef>
              <a:spcAft>
                <a:spcPts val="450"/>
              </a:spcAft>
              <a:buFont typeface="Arial" panose="020B0604020202020204" pitchFamily="34" charset="0"/>
              <a:buChar char="•"/>
              <a:defRPr/>
            </a:pPr>
            <a:r>
              <a:rPr lang="en-GB" altLang="en-US" sz="3200" dirty="0">
                <a:latin typeface="Helvetica" pitchFamily="34" charset="0"/>
                <a:ea typeface="ＭＳ Ｐゴシック" pitchFamily="34" charset="-128"/>
                <a:cs typeface="Helvetica" pitchFamily="34" charset="0"/>
              </a:rPr>
              <a:t>is a RANK </a:t>
            </a:r>
            <a:r>
              <a:rPr lang="en-GB" altLang="en-US" sz="3200" b="1" dirty="0">
                <a:solidFill>
                  <a:srgbClr val="CC3366"/>
                </a:solidFill>
                <a:latin typeface="Helvetica" pitchFamily="34" charset="0"/>
                <a:ea typeface="ＭＳ Ｐゴシック" pitchFamily="34" charset="-128"/>
                <a:cs typeface="Helvetica" pitchFamily="34" charset="0"/>
              </a:rPr>
              <a:t>NOT</a:t>
            </a:r>
            <a:r>
              <a:rPr lang="en-GB" altLang="en-US" sz="3200" dirty="0">
                <a:solidFill>
                  <a:srgbClr val="280070"/>
                </a:solidFill>
                <a:latin typeface="Helvetica" pitchFamily="34" charset="0"/>
                <a:ea typeface="ＭＳ Ｐゴシック" pitchFamily="34" charset="-128"/>
                <a:cs typeface="Helvetica" pitchFamily="34" charset="0"/>
              </a:rPr>
              <a:t> </a:t>
            </a:r>
            <a:r>
              <a:rPr lang="en-GB" altLang="en-US" sz="3200" dirty="0">
                <a:latin typeface="Helvetica" pitchFamily="34" charset="0"/>
                <a:ea typeface="ＭＳ Ｐゴシック" pitchFamily="34" charset="-128"/>
                <a:cs typeface="Helvetica" pitchFamily="34" charset="0"/>
              </a:rPr>
              <a:t>a mark – a number represents a rank between 0.00 and 99.95 </a:t>
            </a:r>
          </a:p>
          <a:p>
            <a:pPr marL="390525" lvl="2" indent="0">
              <a:lnSpc>
                <a:spcPct val="150000"/>
              </a:lnSpc>
              <a:spcBef>
                <a:spcPts val="450"/>
              </a:spcBef>
              <a:spcAft>
                <a:spcPts val="450"/>
              </a:spcAft>
              <a:buNone/>
              <a:defRPr/>
            </a:pPr>
            <a:r>
              <a:rPr lang="en-GB" altLang="en-US" sz="3200" dirty="0">
                <a:latin typeface="Helvetica" pitchFamily="34" charset="0"/>
                <a:ea typeface="ＭＳ Ｐゴシック" pitchFamily="34" charset="-128"/>
                <a:cs typeface="Helvetica" pitchFamily="34" charset="0"/>
              </a:rPr>
              <a:t>(only ATARs above 30 are reported)</a:t>
            </a:r>
          </a:p>
          <a:p>
            <a:pPr marL="647700" lvl="2" indent="-257175">
              <a:lnSpc>
                <a:spcPct val="100000"/>
              </a:lnSpc>
              <a:spcBef>
                <a:spcPts val="450"/>
              </a:spcBef>
              <a:spcAft>
                <a:spcPts val="450"/>
              </a:spcAft>
              <a:buFont typeface="Arial" panose="020B0604020202020204" pitchFamily="34" charset="0"/>
              <a:buChar char="•"/>
              <a:defRPr/>
            </a:pPr>
            <a:r>
              <a:rPr lang="en-GB" altLang="en-US" sz="3200" dirty="0">
                <a:latin typeface="Helvetica" pitchFamily="34" charset="0"/>
                <a:ea typeface="ＭＳ Ｐゴシック" pitchFamily="34" charset="-128"/>
                <a:cs typeface="Helvetica" pitchFamily="34" charset="0"/>
              </a:rPr>
              <a:t>provides information about how a student performs overall in relation to other students of their cohort</a:t>
            </a:r>
          </a:p>
          <a:p>
            <a:pPr marL="0" indent="0">
              <a:buNone/>
            </a:pPr>
            <a:endParaRPr lang="en-AU" dirty="0"/>
          </a:p>
        </p:txBody>
      </p:sp>
    </p:spTree>
    <p:extLst>
      <p:ext uri="{BB962C8B-B14F-4D97-AF65-F5344CB8AC3E}">
        <p14:creationId xmlns:p14="http://schemas.microsoft.com/office/powerpoint/2010/main" val="147382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272402"/>
            <a:ext cx="4473047" cy="1397000"/>
          </a:xfrm>
          <a:effectLst>
            <a:outerShdw blurRad="50800" dist="38100" dir="2700000" algn="tl" rotWithShape="0">
              <a:prstClr val="black">
                <a:alpha val="40000"/>
              </a:prstClr>
            </a:outerShdw>
          </a:effectLst>
        </p:spPr>
        <p:txBody>
          <a:bodyPr/>
          <a:lstStyle/>
          <a:p>
            <a:r>
              <a:rPr lang="en-US" kern="0" dirty="0"/>
              <a:t>ATAR Eligibility</a:t>
            </a:r>
            <a:br>
              <a:rPr lang="en-US" kern="0" dirty="0"/>
            </a:br>
            <a:endParaRPr lang="en-AU" dirty="0"/>
          </a:p>
        </p:txBody>
      </p:sp>
      <p:sp>
        <p:nvSpPr>
          <p:cNvPr id="3" name="Content Placeholder 2"/>
          <p:cNvSpPr>
            <a:spLocks noGrp="1"/>
          </p:cNvSpPr>
          <p:nvPr>
            <p:ph idx="1"/>
          </p:nvPr>
        </p:nvSpPr>
        <p:spPr/>
        <p:txBody>
          <a:bodyPr/>
          <a:lstStyle/>
          <a:p>
            <a:pPr marL="342900" lvl="0" indent="-342900" defTabSz="914400" fontAlgn="base">
              <a:lnSpc>
                <a:spcPct val="100000"/>
              </a:lnSpc>
              <a:spcBef>
                <a:spcPct val="20000"/>
              </a:spcBef>
              <a:spcAft>
                <a:spcPct val="0"/>
              </a:spcAft>
              <a:buClr>
                <a:schemeClr val="folHlink"/>
              </a:buClr>
              <a:buSzTx/>
              <a:buNone/>
              <a:defRPr/>
            </a:pPr>
            <a:r>
              <a:rPr lang="en-US" sz="2600" kern="0" dirty="0"/>
              <a:t>To be eligible for an ATAR a student must have satisfactorily completed at least </a:t>
            </a:r>
            <a:r>
              <a:rPr lang="en-US" sz="2600" kern="0" dirty="0">
                <a:solidFill>
                  <a:srgbClr val="CC3366"/>
                </a:solidFill>
              </a:rPr>
              <a:t>10 units </a:t>
            </a:r>
            <a:r>
              <a:rPr lang="en-US" sz="2600" kern="0" dirty="0"/>
              <a:t>of ATAR courses, including at least:</a:t>
            </a:r>
          </a:p>
          <a:p>
            <a:pPr marL="742950" lvl="1" indent="-285750" defTabSz="914400" fontAlgn="base">
              <a:lnSpc>
                <a:spcPct val="100000"/>
              </a:lnSpc>
              <a:spcBef>
                <a:spcPct val="20000"/>
              </a:spcBef>
              <a:spcAft>
                <a:spcPct val="0"/>
              </a:spcAft>
              <a:buSzTx/>
              <a:buFontTx/>
              <a:buChar char="–"/>
              <a:defRPr/>
            </a:pPr>
            <a:r>
              <a:rPr lang="en-US" sz="2600" kern="0" dirty="0">
                <a:solidFill>
                  <a:srgbClr val="CC3366"/>
                </a:solidFill>
              </a:rPr>
              <a:t>eight</a:t>
            </a:r>
            <a:r>
              <a:rPr lang="en-US" sz="2600" kern="0" dirty="0"/>
              <a:t> units of </a:t>
            </a:r>
            <a:r>
              <a:rPr lang="en-US" sz="2600" kern="0" dirty="0">
                <a:solidFill>
                  <a:srgbClr val="CC3366"/>
                </a:solidFill>
              </a:rPr>
              <a:t>Category A </a:t>
            </a:r>
            <a:r>
              <a:rPr lang="en-US" sz="2600" kern="0" dirty="0"/>
              <a:t>courses i.e. maximum of 2 Units of Category B (such as Hospitality, Entertainment)</a:t>
            </a:r>
          </a:p>
          <a:p>
            <a:pPr marL="742950" lvl="1" indent="-285750" defTabSz="914400" fontAlgn="base">
              <a:lnSpc>
                <a:spcPct val="100000"/>
              </a:lnSpc>
              <a:spcBef>
                <a:spcPct val="20000"/>
              </a:spcBef>
              <a:spcAft>
                <a:spcPct val="0"/>
              </a:spcAft>
              <a:buSzTx/>
              <a:buFontTx/>
              <a:buChar char="–"/>
              <a:defRPr/>
            </a:pPr>
            <a:r>
              <a:rPr lang="en-US" sz="2600" kern="0" dirty="0">
                <a:solidFill>
                  <a:srgbClr val="CC3366"/>
                </a:solidFill>
              </a:rPr>
              <a:t>two</a:t>
            </a:r>
            <a:r>
              <a:rPr lang="en-US" sz="2600" kern="0" dirty="0"/>
              <a:t> units of </a:t>
            </a:r>
            <a:r>
              <a:rPr lang="en-US" sz="2600" kern="0" dirty="0">
                <a:solidFill>
                  <a:srgbClr val="CC3366"/>
                </a:solidFill>
              </a:rPr>
              <a:t>English</a:t>
            </a:r>
          </a:p>
          <a:p>
            <a:pPr marL="742950" lvl="1" indent="-285750" defTabSz="914400" fontAlgn="base">
              <a:lnSpc>
                <a:spcPct val="100000"/>
              </a:lnSpc>
              <a:spcBef>
                <a:spcPct val="20000"/>
              </a:spcBef>
              <a:spcAft>
                <a:spcPct val="0"/>
              </a:spcAft>
              <a:buSzTx/>
              <a:buFontTx/>
              <a:buChar char="–"/>
              <a:defRPr/>
            </a:pPr>
            <a:r>
              <a:rPr lang="en-US" sz="2600" kern="0" dirty="0">
                <a:solidFill>
                  <a:srgbClr val="CC3366"/>
                </a:solidFill>
              </a:rPr>
              <a:t>three courses </a:t>
            </a:r>
            <a:r>
              <a:rPr lang="en-US" sz="2600" kern="0" dirty="0"/>
              <a:t>of two units or greater</a:t>
            </a:r>
          </a:p>
          <a:p>
            <a:pPr marL="742950" lvl="1" indent="-285750" defTabSz="914400" fontAlgn="base">
              <a:lnSpc>
                <a:spcPct val="100000"/>
              </a:lnSpc>
              <a:spcBef>
                <a:spcPct val="20000"/>
              </a:spcBef>
              <a:spcAft>
                <a:spcPct val="0"/>
              </a:spcAft>
              <a:buSzTx/>
              <a:buFontTx/>
              <a:buChar char="–"/>
              <a:defRPr/>
            </a:pPr>
            <a:r>
              <a:rPr lang="en-US" sz="2600" kern="0" dirty="0">
                <a:solidFill>
                  <a:srgbClr val="CC3366"/>
                </a:solidFill>
              </a:rPr>
              <a:t>four subjects</a:t>
            </a:r>
          </a:p>
          <a:p>
            <a:pPr marL="0" indent="0">
              <a:buNone/>
            </a:pPr>
            <a:endParaRPr lang="en-AU" dirty="0"/>
          </a:p>
        </p:txBody>
      </p:sp>
    </p:spTree>
    <p:extLst>
      <p:ext uri="{BB962C8B-B14F-4D97-AF65-F5344CB8AC3E}">
        <p14:creationId xmlns:p14="http://schemas.microsoft.com/office/powerpoint/2010/main" val="81524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2520"/>
          </a:xfrm>
          <a:effectLst>
            <a:outerShdw blurRad="50800" dist="38100" dir="2700000" algn="tl" rotWithShape="0">
              <a:prstClr val="black">
                <a:alpha val="40000"/>
              </a:prstClr>
            </a:outerShdw>
          </a:effectLst>
        </p:spPr>
        <p:txBody>
          <a:bodyPr/>
          <a:lstStyle/>
          <a:p>
            <a:r>
              <a:rPr lang="en-US" b="1" dirty="0">
                <a:solidFill>
                  <a:srgbClr val="CC3366"/>
                </a:solidFill>
              </a:rPr>
              <a:t>            Urban Myths</a:t>
            </a:r>
            <a:endParaRPr lang="en-AU" dirty="0">
              <a:solidFill>
                <a:srgbClr val="CC3366"/>
              </a:solidFill>
            </a:endParaRPr>
          </a:p>
        </p:txBody>
      </p:sp>
      <p:sp>
        <p:nvSpPr>
          <p:cNvPr id="3" name="Content Placeholder 2"/>
          <p:cNvSpPr>
            <a:spLocks noGrp="1"/>
          </p:cNvSpPr>
          <p:nvPr>
            <p:ph idx="1"/>
          </p:nvPr>
        </p:nvSpPr>
        <p:spPr>
          <a:xfrm>
            <a:off x="765820" y="980728"/>
            <a:ext cx="11017224" cy="5760640"/>
          </a:xfrm>
        </p:spPr>
        <p:txBody>
          <a:bodyPr>
            <a:normAutofit fontScale="92500" lnSpcReduction="10000"/>
          </a:bodyPr>
          <a:lstStyle/>
          <a:p>
            <a:pPr>
              <a:lnSpc>
                <a:spcPct val="80000"/>
              </a:lnSpc>
            </a:pPr>
            <a:r>
              <a:rPr lang="en-US" b="1" i="1" dirty="0"/>
              <a:t>It is better to choose “hard” courses.</a:t>
            </a:r>
          </a:p>
          <a:p>
            <a:pPr>
              <a:lnSpc>
                <a:spcPct val="80000"/>
              </a:lnSpc>
            </a:pPr>
            <a:r>
              <a:rPr lang="en-US" b="1" i="1" dirty="0"/>
              <a:t>It is better to choose “easy” courses.</a:t>
            </a:r>
          </a:p>
          <a:p>
            <a:pPr marL="0" indent="0">
              <a:lnSpc>
                <a:spcPct val="80000"/>
              </a:lnSpc>
              <a:buNone/>
            </a:pPr>
            <a:endParaRPr lang="en-US" b="1" i="1" dirty="0"/>
          </a:p>
          <a:p>
            <a:pPr marL="0" indent="0">
              <a:lnSpc>
                <a:spcPct val="80000"/>
              </a:lnSpc>
              <a:buNone/>
            </a:pPr>
            <a:r>
              <a:rPr lang="en-US" b="1" dirty="0"/>
              <a:t>Answer-</a:t>
            </a:r>
            <a:r>
              <a:rPr lang="en-US" dirty="0"/>
              <a:t> there are no hard  or easy courses -  they all contain a lot of detail and therefore are all hard</a:t>
            </a:r>
          </a:p>
          <a:p>
            <a:pPr marL="0" indent="0">
              <a:lnSpc>
                <a:spcPct val="80000"/>
              </a:lnSpc>
              <a:buNone/>
            </a:pPr>
            <a:endParaRPr lang="en-US" dirty="0"/>
          </a:p>
          <a:p>
            <a:pPr>
              <a:lnSpc>
                <a:spcPct val="80000"/>
              </a:lnSpc>
            </a:pPr>
            <a:r>
              <a:rPr lang="en-US" b="1" i="1" dirty="0"/>
              <a:t>It is impossible to get a high ATAR if you take a VET course or English Standard or Mathematics General. </a:t>
            </a:r>
          </a:p>
          <a:p>
            <a:pPr marL="0" indent="0">
              <a:lnSpc>
                <a:spcPct val="80000"/>
              </a:lnSpc>
              <a:buNone/>
            </a:pPr>
            <a:r>
              <a:rPr lang="en-US" b="1" dirty="0"/>
              <a:t>Answer</a:t>
            </a:r>
            <a:r>
              <a:rPr lang="en-US" dirty="0"/>
              <a:t>-</a:t>
            </a:r>
            <a:r>
              <a:rPr lang="en-US" b="1" dirty="0"/>
              <a:t> </a:t>
            </a:r>
            <a:r>
              <a:rPr lang="en-US" dirty="0"/>
              <a:t>Students who have completed these courses and their ATAR</a:t>
            </a:r>
          </a:p>
          <a:p>
            <a:pPr marL="266700" indent="0">
              <a:lnSpc>
                <a:spcPct val="80000"/>
              </a:lnSpc>
              <a:buNone/>
            </a:pPr>
            <a:r>
              <a:rPr lang="en-US" dirty="0"/>
              <a:t>           English Standard 99.40</a:t>
            </a:r>
          </a:p>
          <a:p>
            <a:pPr marL="1443038">
              <a:lnSpc>
                <a:spcPct val="80000"/>
              </a:lnSpc>
              <a:spcBef>
                <a:spcPct val="35000"/>
              </a:spcBef>
              <a:buNone/>
            </a:pPr>
            <a:r>
              <a:rPr lang="en-US" dirty="0"/>
              <a:t>Mathematics General 2  99.65               </a:t>
            </a:r>
            <a:r>
              <a:rPr lang="en-US" sz="1700" dirty="0"/>
              <a:t>(now called Mathematics Standard 2)</a:t>
            </a:r>
          </a:p>
          <a:p>
            <a:pPr marL="1443038">
              <a:lnSpc>
                <a:spcPct val="80000"/>
              </a:lnSpc>
              <a:spcBef>
                <a:spcPct val="35000"/>
              </a:spcBef>
              <a:buNone/>
            </a:pPr>
            <a:r>
              <a:rPr lang="en-US" dirty="0"/>
              <a:t>Senior Science 99.95                                </a:t>
            </a:r>
            <a:r>
              <a:rPr lang="en-US" sz="1700" dirty="0"/>
              <a:t>(course no longer offered for the HSC)</a:t>
            </a:r>
          </a:p>
          <a:p>
            <a:pPr marL="1443038">
              <a:lnSpc>
                <a:spcPct val="80000"/>
              </a:lnSpc>
              <a:spcBef>
                <a:spcPct val="35000"/>
              </a:spcBef>
              <a:buNone/>
            </a:pPr>
            <a:r>
              <a:rPr lang="en-US" dirty="0"/>
              <a:t>Textiles &amp; Design 99.45</a:t>
            </a:r>
          </a:p>
          <a:p>
            <a:pPr marL="1443038">
              <a:lnSpc>
                <a:spcPct val="80000"/>
              </a:lnSpc>
              <a:spcBef>
                <a:spcPct val="35000"/>
              </a:spcBef>
              <a:buNone/>
            </a:pPr>
            <a:r>
              <a:rPr lang="en-US" dirty="0"/>
              <a:t>(</a:t>
            </a:r>
            <a:r>
              <a:rPr lang="en-US" sz="1600" dirty="0"/>
              <a:t>Data from Scaling report 2018 page 33-35</a:t>
            </a:r>
            <a:r>
              <a:rPr lang="en-US" dirty="0"/>
              <a:t>)</a:t>
            </a:r>
            <a:endParaRPr lang="en-AU" dirty="0"/>
          </a:p>
        </p:txBody>
      </p:sp>
    </p:spTree>
    <p:extLst>
      <p:ext uri="{BB962C8B-B14F-4D97-AF65-F5344CB8AC3E}">
        <p14:creationId xmlns:p14="http://schemas.microsoft.com/office/powerpoint/2010/main" val="170950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844824"/>
            <a:ext cx="10157354" cy="4727026"/>
          </a:xfrm>
        </p:spPr>
        <p:txBody>
          <a:bodyPr/>
          <a:lstStyle/>
          <a:p>
            <a:r>
              <a:rPr lang="en-AU" b="1" i="1" dirty="0"/>
              <a:t>You have to do chemistry or physics to get a good ATAR</a:t>
            </a:r>
          </a:p>
          <a:p>
            <a:pPr marL="0" indent="0">
              <a:buNone/>
            </a:pPr>
            <a:r>
              <a:rPr lang="en-AU" b="1" dirty="0"/>
              <a:t>Answer</a:t>
            </a:r>
            <a:r>
              <a:rPr lang="en-AU" dirty="0"/>
              <a:t> – if you are not good at science or do not like science you will not do well in science</a:t>
            </a:r>
          </a:p>
          <a:p>
            <a:pPr marL="0" indent="0">
              <a:buNone/>
            </a:pPr>
            <a:endParaRPr lang="en-AU" dirty="0"/>
          </a:p>
          <a:p>
            <a:pPr marL="0" indent="0">
              <a:buNone/>
            </a:pPr>
            <a:endParaRPr lang="en-AU" dirty="0"/>
          </a:p>
          <a:p>
            <a:r>
              <a:rPr lang="en-AU" b="1" i="1" dirty="0"/>
              <a:t>If you are from a particular culture you can do Mathematic Ext 2</a:t>
            </a:r>
          </a:p>
          <a:p>
            <a:pPr marL="0" indent="0">
              <a:buNone/>
            </a:pPr>
            <a:r>
              <a:rPr lang="en-AU" b="1" dirty="0"/>
              <a:t>Answer</a:t>
            </a:r>
            <a:r>
              <a:rPr lang="en-AU" dirty="0"/>
              <a:t> – Maths Ext 2 does not discriminate on culture. If you are poor at maths it does not matter what culture you come from</a:t>
            </a:r>
          </a:p>
          <a:p>
            <a:pPr marL="0" indent="0">
              <a:buNone/>
            </a:pPr>
            <a:endParaRPr lang="en-AU" i="1" dirty="0"/>
          </a:p>
        </p:txBody>
      </p:sp>
      <p:sp>
        <p:nvSpPr>
          <p:cNvPr id="4" name="Title 1"/>
          <p:cNvSpPr>
            <a:spLocks noGrp="1"/>
          </p:cNvSpPr>
          <p:nvPr>
            <p:ph type="title"/>
          </p:nvPr>
        </p:nvSpPr>
        <p:spPr>
          <a:xfrm>
            <a:off x="333772" y="404664"/>
            <a:ext cx="10157354" cy="832520"/>
          </a:xfrm>
          <a:effectLst>
            <a:outerShdw blurRad="50800" dist="38100" dir="2700000" algn="tl" rotWithShape="0">
              <a:prstClr val="black">
                <a:alpha val="40000"/>
              </a:prstClr>
            </a:outerShdw>
          </a:effectLst>
        </p:spPr>
        <p:txBody>
          <a:bodyPr/>
          <a:lstStyle/>
          <a:p>
            <a:pPr algn="ctr"/>
            <a:r>
              <a:rPr lang="en-US" b="1" dirty="0">
                <a:solidFill>
                  <a:srgbClr val="CC3366"/>
                </a:solidFill>
              </a:rPr>
              <a:t>Urban Myths</a:t>
            </a:r>
            <a:endParaRPr lang="en-AU" dirty="0">
              <a:solidFill>
                <a:srgbClr val="CC3366"/>
              </a:solidFill>
            </a:endParaRPr>
          </a:p>
        </p:txBody>
      </p:sp>
    </p:spTree>
    <p:extLst>
      <p:ext uri="{BB962C8B-B14F-4D97-AF65-F5344CB8AC3E}">
        <p14:creationId xmlns:p14="http://schemas.microsoft.com/office/powerpoint/2010/main" val="195490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548680"/>
            <a:ext cx="10157354" cy="1696616"/>
          </a:xfrm>
        </p:spPr>
        <p:txBody>
          <a:bodyPr>
            <a:normAutofit fontScale="90000"/>
          </a:bodyPr>
          <a:lstStyle/>
          <a:p>
            <a:pPr algn="ctr"/>
            <a:r>
              <a:rPr lang="en-AU" dirty="0">
                <a:solidFill>
                  <a:srgbClr val="CC3366"/>
                </a:solidFill>
                <a:effectLst>
                  <a:outerShdw blurRad="50800" dist="38100" dir="2700000" algn="tl" rotWithShape="0">
                    <a:prstClr val="black">
                      <a:alpha val="40000"/>
                    </a:prstClr>
                  </a:outerShdw>
                </a:effectLst>
              </a:rPr>
              <a:t>ATAR =99.1</a:t>
            </a:r>
            <a:br>
              <a:rPr lang="en-AU" dirty="0">
                <a:solidFill>
                  <a:srgbClr val="CC3366"/>
                </a:solidFill>
                <a:effectLst>
                  <a:outerShdw blurRad="50800" dist="38100" dir="2700000" algn="tl" rotWithShape="0">
                    <a:prstClr val="black">
                      <a:alpha val="40000"/>
                    </a:prstClr>
                  </a:outerShdw>
                </a:effectLst>
              </a:rPr>
            </a:br>
            <a:r>
              <a:rPr lang="en-AU" dirty="0">
                <a:solidFill>
                  <a:srgbClr val="CC3366"/>
                </a:solidFill>
                <a:effectLst>
                  <a:outerShdw blurRad="50800" dist="38100" dir="2700000" algn="tl" rotWithShape="0">
                    <a:prstClr val="black">
                      <a:alpha val="40000"/>
                    </a:prstClr>
                  </a:outerShdw>
                </a:effectLst>
              </a:rPr>
              <a:t>A real CGHS student</a:t>
            </a:r>
            <a:br>
              <a:rPr lang="en-AU" dirty="0">
                <a:effectLst>
                  <a:outerShdw blurRad="50800" dist="38100" dir="2700000" algn="tl" rotWithShape="0">
                    <a:prstClr val="black">
                      <a:alpha val="40000"/>
                    </a:prstClr>
                  </a:outerShdw>
                </a:effectLst>
              </a:rPr>
            </a:br>
            <a:endParaRPr lang="en-AU" dirty="0">
              <a:effectLst>
                <a:outerShdw blurRad="50800" dist="38100" dir="2700000" algn="tl" rotWithShape="0">
                  <a:prstClr val="black">
                    <a:alpha val="40000"/>
                  </a:prstClr>
                </a:outerShdw>
              </a:effectLst>
            </a:endParaRP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2446"/>
          <a:stretch/>
        </p:blipFill>
        <p:spPr bwMode="auto">
          <a:xfrm>
            <a:off x="2205980" y="2420888"/>
            <a:ext cx="6946562" cy="3846432"/>
          </a:xfrm>
          <a:prstGeom prst="rect">
            <a:avLst/>
          </a:prstGeom>
          <a:solidFill>
            <a:schemeClr val="bg1"/>
          </a:solidFill>
          <a:ln>
            <a:noFill/>
          </a:ln>
          <a:effectLst/>
          <a:extLst/>
        </p:spPr>
      </p:pic>
    </p:spTree>
    <p:extLst>
      <p:ext uri="{BB962C8B-B14F-4D97-AF65-F5344CB8AC3E}">
        <p14:creationId xmlns:p14="http://schemas.microsoft.com/office/powerpoint/2010/main" val="68206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692696"/>
            <a:ext cx="10157354" cy="1397000"/>
          </a:xfrm>
        </p:spPr>
        <p:txBody>
          <a:bodyPr/>
          <a:lstStyle/>
          <a:p>
            <a:pPr algn="ctr"/>
            <a:r>
              <a:rPr lang="en-AU" dirty="0">
                <a:solidFill>
                  <a:srgbClr val="CC3366"/>
                </a:solidFill>
                <a:effectLst>
                  <a:outerShdw blurRad="50800" dist="38100" dir="2700000" algn="tl" rotWithShape="0">
                    <a:prstClr val="black">
                      <a:alpha val="40000"/>
                    </a:prstClr>
                  </a:outerShdw>
                </a:effectLst>
              </a:rPr>
              <a:t>ATAR =99.3</a:t>
            </a:r>
            <a:br>
              <a:rPr lang="en-AU" dirty="0">
                <a:solidFill>
                  <a:srgbClr val="CC3366"/>
                </a:solidFill>
                <a:effectLst>
                  <a:outerShdw blurRad="50800" dist="38100" dir="2700000" algn="tl" rotWithShape="0">
                    <a:prstClr val="black">
                      <a:alpha val="40000"/>
                    </a:prstClr>
                  </a:outerShdw>
                </a:effectLst>
              </a:rPr>
            </a:br>
            <a:r>
              <a:rPr lang="en-AU" dirty="0">
                <a:solidFill>
                  <a:srgbClr val="CC3366"/>
                </a:solidFill>
                <a:effectLst>
                  <a:outerShdw blurRad="50800" dist="38100" dir="2700000" algn="tl" rotWithShape="0">
                    <a:prstClr val="black">
                      <a:alpha val="40000"/>
                    </a:prstClr>
                  </a:outerShdw>
                </a:effectLst>
              </a:rPr>
              <a:t>A real CGHS student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9395312"/>
              </p:ext>
            </p:extLst>
          </p:nvPr>
        </p:nvGraphicFramePr>
        <p:xfrm>
          <a:off x="1485900" y="2996952"/>
          <a:ext cx="8928993" cy="3484018"/>
        </p:xfrm>
        <a:graphic>
          <a:graphicData uri="http://schemas.openxmlformats.org/drawingml/2006/table">
            <a:tbl>
              <a:tblPr firstRow="1" bandRow="1">
                <a:effectLst>
                  <a:outerShdw blurRad="50800" dist="50800" dir="5400000" algn="ctr" rotWithShape="0">
                    <a:schemeClr val="tx1"/>
                  </a:outerShdw>
                </a:effectLst>
                <a:tableStyleId>{5C22544A-7EE6-4342-B048-85BDC9FD1C3A}</a:tableStyleId>
              </a:tblPr>
              <a:tblGrid>
                <a:gridCol w="3134610">
                  <a:extLst>
                    <a:ext uri="{9D8B030D-6E8A-4147-A177-3AD203B41FA5}">
                      <a16:colId xmlns:a16="http://schemas.microsoft.com/office/drawing/2014/main" val="20000"/>
                    </a:ext>
                  </a:extLst>
                </a:gridCol>
                <a:gridCol w="2253341">
                  <a:extLst>
                    <a:ext uri="{9D8B030D-6E8A-4147-A177-3AD203B41FA5}">
                      <a16:colId xmlns:a16="http://schemas.microsoft.com/office/drawing/2014/main" val="20001"/>
                    </a:ext>
                  </a:extLst>
                </a:gridCol>
                <a:gridCol w="1273627">
                  <a:extLst>
                    <a:ext uri="{9D8B030D-6E8A-4147-A177-3AD203B41FA5}">
                      <a16:colId xmlns:a16="http://schemas.microsoft.com/office/drawing/2014/main" val="20002"/>
                    </a:ext>
                  </a:extLst>
                </a:gridCol>
                <a:gridCol w="1077685">
                  <a:extLst>
                    <a:ext uri="{9D8B030D-6E8A-4147-A177-3AD203B41FA5}">
                      <a16:colId xmlns:a16="http://schemas.microsoft.com/office/drawing/2014/main" val="20003"/>
                    </a:ext>
                  </a:extLst>
                </a:gridCol>
                <a:gridCol w="1189730">
                  <a:extLst>
                    <a:ext uri="{9D8B030D-6E8A-4147-A177-3AD203B41FA5}">
                      <a16:colId xmlns:a16="http://schemas.microsoft.com/office/drawing/2014/main" val="20004"/>
                    </a:ext>
                  </a:extLst>
                </a:gridCol>
              </a:tblGrid>
              <a:tr h="970866">
                <a:tc>
                  <a:txBody>
                    <a:bodyPr/>
                    <a:lstStyle/>
                    <a:p>
                      <a:endParaRPr lang="en-AU" dirty="0">
                        <a:solidFill>
                          <a:schemeClr val="tx1"/>
                        </a:solidFill>
                      </a:endParaRPr>
                    </a:p>
                  </a:txBody>
                  <a:tcPr>
                    <a:solidFill>
                      <a:srgbClr val="0000FF"/>
                    </a:solidFill>
                  </a:tcPr>
                </a:tc>
                <a:tc>
                  <a:txBody>
                    <a:bodyPr/>
                    <a:lstStyle/>
                    <a:p>
                      <a:r>
                        <a:rPr lang="en-AU" dirty="0">
                          <a:solidFill>
                            <a:schemeClr val="bg1"/>
                          </a:solidFill>
                        </a:rPr>
                        <a:t>Moderated Assessment</a:t>
                      </a:r>
                    </a:p>
                  </a:txBody>
                  <a:tcPr>
                    <a:solidFill>
                      <a:srgbClr val="0000FF"/>
                    </a:solidFill>
                  </a:tcPr>
                </a:tc>
                <a:tc>
                  <a:txBody>
                    <a:bodyPr/>
                    <a:lstStyle/>
                    <a:p>
                      <a:r>
                        <a:rPr lang="en-AU" dirty="0">
                          <a:solidFill>
                            <a:schemeClr val="bg1"/>
                          </a:solidFill>
                        </a:rPr>
                        <a:t>Exam Mark</a:t>
                      </a:r>
                    </a:p>
                  </a:txBody>
                  <a:tcPr>
                    <a:solidFill>
                      <a:srgbClr val="0000FF"/>
                    </a:solidFill>
                  </a:tcPr>
                </a:tc>
                <a:tc>
                  <a:txBody>
                    <a:bodyPr/>
                    <a:lstStyle/>
                    <a:p>
                      <a:r>
                        <a:rPr lang="en-AU" dirty="0">
                          <a:solidFill>
                            <a:schemeClr val="bg1"/>
                          </a:solidFill>
                        </a:rPr>
                        <a:t>HSC</a:t>
                      </a:r>
                      <a:r>
                        <a:rPr lang="en-AU" baseline="0" dirty="0">
                          <a:solidFill>
                            <a:schemeClr val="bg1"/>
                          </a:solidFill>
                        </a:rPr>
                        <a:t> Mark</a:t>
                      </a:r>
                      <a:endParaRPr lang="en-AU" dirty="0">
                        <a:solidFill>
                          <a:schemeClr val="bg1"/>
                        </a:solidFill>
                      </a:endParaRPr>
                    </a:p>
                  </a:txBody>
                  <a:tcPr>
                    <a:solidFill>
                      <a:srgbClr val="0000FF"/>
                    </a:solidFill>
                  </a:tcPr>
                </a:tc>
                <a:tc>
                  <a:txBody>
                    <a:bodyPr/>
                    <a:lstStyle/>
                    <a:p>
                      <a:r>
                        <a:rPr lang="en-AU" dirty="0">
                          <a:solidFill>
                            <a:schemeClr val="bg1"/>
                          </a:solidFill>
                        </a:rPr>
                        <a:t>Band</a:t>
                      </a:r>
                    </a:p>
                  </a:txBody>
                  <a:tcPr>
                    <a:solidFill>
                      <a:srgbClr val="0000FF"/>
                    </a:solidFill>
                  </a:tcPr>
                </a:tc>
                <a:extLst>
                  <a:ext uri="{0D108BD9-81ED-4DB2-BD59-A6C34878D82A}">
                    <a16:rowId xmlns:a16="http://schemas.microsoft.com/office/drawing/2014/main" val="10000"/>
                  </a:ext>
                </a:extLst>
              </a:tr>
              <a:tr h="513988">
                <a:tc>
                  <a:txBody>
                    <a:bodyPr/>
                    <a:lstStyle/>
                    <a:p>
                      <a:r>
                        <a:rPr lang="en-AU" dirty="0"/>
                        <a:t>Ancient History</a:t>
                      </a:r>
                    </a:p>
                  </a:txBody>
                  <a:tcPr/>
                </a:tc>
                <a:tc>
                  <a:txBody>
                    <a:bodyPr/>
                    <a:lstStyle/>
                    <a:p>
                      <a:r>
                        <a:rPr lang="en-AU" dirty="0"/>
                        <a:t>97</a:t>
                      </a:r>
                    </a:p>
                  </a:txBody>
                  <a:tcPr/>
                </a:tc>
                <a:tc>
                  <a:txBody>
                    <a:bodyPr/>
                    <a:lstStyle/>
                    <a:p>
                      <a:r>
                        <a:rPr lang="en-AU" dirty="0"/>
                        <a:t>97</a:t>
                      </a:r>
                    </a:p>
                  </a:txBody>
                  <a:tcPr/>
                </a:tc>
                <a:tc>
                  <a:txBody>
                    <a:bodyPr/>
                    <a:lstStyle/>
                    <a:p>
                      <a:r>
                        <a:rPr lang="en-AU" dirty="0"/>
                        <a:t>97</a:t>
                      </a:r>
                    </a:p>
                  </a:txBody>
                  <a:tcPr/>
                </a:tc>
                <a:tc>
                  <a:txBody>
                    <a:bodyPr/>
                    <a:lstStyle/>
                    <a:p>
                      <a:r>
                        <a:rPr lang="en-AU" dirty="0"/>
                        <a:t>6</a:t>
                      </a:r>
                    </a:p>
                  </a:txBody>
                  <a:tcPr/>
                </a:tc>
                <a:extLst>
                  <a:ext uri="{0D108BD9-81ED-4DB2-BD59-A6C34878D82A}">
                    <a16:rowId xmlns:a16="http://schemas.microsoft.com/office/drawing/2014/main" val="10001"/>
                  </a:ext>
                </a:extLst>
              </a:tr>
              <a:tr h="285549">
                <a:tc>
                  <a:txBody>
                    <a:bodyPr/>
                    <a:lstStyle/>
                    <a:p>
                      <a:r>
                        <a:rPr lang="en-AU" dirty="0"/>
                        <a:t>Drama</a:t>
                      </a:r>
                    </a:p>
                  </a:txBody>
                  <a:tcPr/>
                </a:tc>
                <a:tc>
                  <a:txBody>
                    <a:bodyPr/>
                    <a:lstStyle/>
                    <a:p>
                      <a:r>
                        <a:rPr lang="en-AU" dirty="0"/>
                        <a:t>93</a:t>
                      </a:r>
                    </a:p>
                  </a:txBody>
                  <a:tcPr/>
                </a:tc>
                <a:tc>
                  <a:txBody>
                    <a:bodyPr/>
                    <a:lstStyle/>
                    <a:p>
                      <a:r>
                        <a:rPr lang="en-AU" dirty="0"/>
                        <a:t>94</a:t>
                      </a:r>
                    </a:p>
                  </a:txBody>
                  <a:tcPr/>
                </a:tc>
                <a:tc>
                  <a:txBody>
                    <a:bodyPr/>
                    <a:lstStyle/>
                    <a:p>
                      <a:r>
                        <a:rPr lang="en-AU" dirty="0"/>
                        <a:t>94</a:t>
                      </a:r>
                    </a:p>
                  </a:txBody>
                  <a:tcPr/>
                </a:tc>
                <a:tc>
                  <a:txBody>
                    <a:bodyPr/>
                    <a:lstStyle/>
                    <a:p>
                      <a:r>
                        <a:rPr lang="en-AU" dirty="0"/>
                        <a:t>6</a:t>
                      </a:r>
                    </a:p>
                  </a:txBody>
                  <a:tcPr/>
                </a:tc>
                <a:extLst>
                  <a:ext uri="{0D108BD9-81ED-4DB2-BD59-A6C34878D82A}">
                    <a16:rowId xmlns:a16="http://schemas.microsoft.com/office/drawing/2014/main" val="10002"/>
                  </a:ext>
                </a:extLst>
              </a:tr>
              <a:tr h="513988">
                <a:tc>
                  <a:txBody>
                    <a:bodyPr/>
                    <a:lstStyle/>
                    <a:p>
                      <a:r>
                        <a:rPr lang="en-AU" dirty="0"/>
                        <a:t>English (Advanced) </a:t>
                      </a:r>
                    </a:p>
                  </a:txBody>
                  <a:tcPr/>
                </a:tc>
                <a:tc>
                  <a:txBody>
                    <a:bodyPr/>
                    <a:lstStyle/>
                    <a:p>
                      <a:r>
                        <a:rPr lang="en-AU" dirty="0"/>
                        <a:t>92</a:t>
                      </a:r>
                    </a:p>
                  </a:txBody>
                  <a:tcPr/>
                </a:tc>
                <a:tc>
                  <a:txBody>
                    <a:bodyPr/>
                    <a:lstStyle/>
                    <a:p>
                      <a:r>
                        <a:rPr lang="en-AU" dirty="0"/>
                        <a:t>93</a:t>
                      </a:r>
                    </a:p>
                  </a:txBody>
                  <a:tcPr/>
                </a:tc>
                <a:tc>
                  <a:txBody>
                    <a:bodyPr/>
                    <a:lstStyle/>
                    <a:p>
                      <a:r>
                        <a:rPr lang="en-AU" dirty="0"/>
                        <a:t>92</a:t>
                      </a:r>
                    </a:p>
                  </a:txBody>
                  <a:tcPr/>
                </a:tc>
                <a:tc>
                  <a:txBody>
                    <a:bodyPr/>
                    <a:lstStyle/>
                    <a:p>
                      <a:r>
                        <a:rPr lang="en-AU" dirty="0"/>
                        <a:t>6</a:t>
                      </a:r>
                    </a:p>
                  </a:txBody>
                  <a:tcPr/>
                </a:tc>
                <a:extLst>
                  <a:ext uri="{0D108BD9-81ED-4DB2-BD59-A6C34878D82A}">
                    <a16:rowId xmlns:a16="http://schemas.microsoft.com/office/drawing/2014/main" val="10003"/>
                  </a:ext>
                </a:extLst>
              </a:tr>
              <a:tr h="513988">
                <a:tc>
                  <a:txBody>
                    <a:bodyPr/>
                    <a:lstStyle/>
                    <a:p>
                      <a:r>
                        <a:rPr lang="en-AU" dirty="0"/>
                        <a:t>Society &amp;</a:t>
                      </a:r>
                      <a:r>
                        <a:rPr lang="en-AU" baseline="0" dirty="0"/>
                        <a:t> </a:t>
                      </a:r>
                      <a:r>
                        <a:rPr lang="en-AU" dirty="0"/>
                        <a:t>Culture</a:t>
                      </a:r>
                    </a:p>
                  </a:txBody>
                  <a:tcPr/>
                </a:tc>
                <a:tc>
                  <a:txBody>
                    <a:bodyPr/>
                    <a:lstStyle/>
                    <a:p>
                      <a:r>
                        <a:rPr lang="en-AU" dirty="0"/>
                        <a:t>96</a:t>
                      </a:r>
                    </a:p>
                  </a:txBody>
                  <a:tcPr/>
                </a:tc>
                <a:tc>
                  <a:txBody>
                    <a:bodyPr/>
                    <a:lstStyle/>
                    <a:p>
                      <a:r>
                        <a:rPr lang="en-AU" dirty="0"/>
                        <a:t>96</a:t>
                      </a:r>
                    </a:p>
                  </a:txBody>
                  <a:tcPr/>
                </a:tc>
                <a:tc>
                  <a:txBody>
                    <a:bodyPr/>
                    <a:lstStyle/>
                    <a:p>
                      <a:r>
                        <a:rPr lang="en-AU" dirty="0"/>
                        <a:t>96</a:t>
                      </a:r>
                    </a:p>
                  </a:txBody>
                  <a:tcPr/>
                </a:tc>
                <a:tc>
                  <a:txBody>
                    <a:bodyPr/>
                    <a:lstStyle/>
                    <a:p>
                      <a:r>
                        <a:rPr lang="en-AU" dirty="0"/>
                        <a:t>6</a:t>
                      </a:r>
                    </a:p>
                  </a:txBody>
                  <a:tcPr/>
                </a:tc>
                <a:extLst>
                  <a:ext uri="{0D108BD9-81ED-4DB2-BD59-A6C34878D82A}">
                    <a16:rowId xmlns:a16="http://schemas.microsoft.com/office/drawing/2014/main" val="10004"/>
                  </a:ext>
                </a:extLst>
              </a:tr>
              <a:tr h="513988">
                <a:tc>
                  <a:txBody>
                    <a:bodyPr/>
                    <a:lstStyle/>
                    <a:p>
                      <a:r>
                        <a:rPr lang="en-AU" dirty="0"/>
                        <a:t>Textiles &amp; Design</a:t>
                      </a:r>
                    </a:p>
                  </a:txBody>
                  <a:tcPr/>
                </a:tc>
                <a:tc>
                  <a:txBody>
                    <a:bodyPr/>
                    <a:lstStyle/>
                    <a:p>
                      <a:r>
                        <a:rPr lang="en-AU" dirty="0"/>
                        <a:t>98</a:t>
                      </a:r>
                    </a:p>
                  </a:txBody>
                  <a:tcPr/>
                </a:tc>
                <a:tc>
                  <a:txBody>
                    <a:bodyPr/>
                    <a:lstStyle/>
                    <a:p>
                      <a:r>
                        <a:rPr lang="en-AU" dirty="0"/>
                        <a:t>98</a:t>
                      </a:r>
                    </a:p>
                  </a:txBody>
                  <a:tcPr/>
                </a:tc>
                <a:tc>
                  <a:txBody>
                    <a:bodyPr/>
                    <a:lstStyle/>
                    <a:p>
                      <a:r>
                        <a:rPr lang="en-AU" dirty="0"/>
                        <a:t>98</a:t>
                      </a:r>
                    </a:p>
                  </a:txBody>
                  <a:tcPr/>
                </a:tc>
                <a:tc>
                  <a:txBody>
                    <a:bodyPr/>
                    <a:lstStyle/>
                    <a:p>
                      <a:r>
                        <a:rPr lang="en-AU" dirty="0"/>
                        <a:t>6</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542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n w="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So </a:t>
            </a:r>
            <a:r>
              <a:rPr lang="en-AU" u="sng" dirty="0">
                <a:ln w="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HOW</a:t>
            </a:r>
            <a:r>
              <a:rPr lang="en-AU" dirty="0">
                <a:ln w="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do I get a good ATAR?</a:t>
            </a:r>
          </a:p>
        </p:txBody>
      </p:sp>
      <p:sp>
        <p:nvSpPr>
          <p:cNvPr id="3" name="Content Placeholder 2"/>
          <p:cNvSpPr>
            <a:spLocks noGrp="1"/>
          </p:cNvSpPr>
          <p:nvPr>
            <p:ph idx="1"/>
          </p:nvPr>
        </p:nvSpPr>
        <p:spPr>
          <a:xfrm>
            <a:off x="765820" y="1858042"/>
            <a:ext cx="10657184" cy="4999958"/>
          </a:xfrm>
        </p:spPr>
        <p:txBody>
          <a:bodyPr/>
          <a:lstStyle/>
          <a:p>
            <a:pPr marL="0" indent="0">
              <a:buNone/>
            </a:pPr>
            <a:r>
              <a:rPr lang="en-US" dirty="0">
                <a:latin typeface="Helvetica" panose="020B0604020202020204" pitchFamily="34" charset="0"/>
                <a:cs typeface="Helvetica" panose="020B0604020202020204" pitchFamily="34" charset="0"/>
              </a:rPr>
              <a:t>    </a:t>
            </a:r>
            <a:r>
              <a:rPr lang="en-US" i="1" dirty="0">
                <a:latin typeface="Helvetica" panose="020B0604020202020204" pitchFamily="34" charset="0"/>
                <a:cs typeface="Helvetica" panose="020B0604020202020204" pitchFamily="34" charset="0"/>
              </a:rPr>
              <a:t>By working hard . . . and doing well in all your courses</a:t>
            </a:r>
          </a:p>
          <a:p>
            <a:pPr marL="0" indent="0">
              <a:buNone/>
            </a:pPr>
            <a:endParaRPr lang="en-AU" i="1" dirty="0">
              <a:latin typeface="Helvetica" panose="020B0604020202020204" pitchFamily="34" charset="0"/>
              <a:cs typeface="Helvetica" panose="020B0604020202020204" pitchFamily="34" charset="0"/>
            </a:endParaRPr>
          </a:p>
          <a:p>
            <a:r>
              <a:rPr lang="en-AU" dirty="0">
                <a:latin typeface="Helvetica" panose="020B0604020202020204" pitchFamily="34" charset="0"/>
                <a:cs typeface="Helvetica" panose="020B0604020202020204" pitchFamily="34" charset="0"/>
              </a:rPr>
              <a:t>A 90 is a </a:t>
            </a:r>
            <a:r>
              <a:rPr lang="en-AU" dirty="0">
                <a:solidFill>
                  <a:srgbClr val="CC3366"/>
                </a:solidFill>
                <a:latin typeface="Helvetica" panose="020B0604020202020204" pitchFamily="34" charset="0"/>
                <a:cs typeface="Helvetica" panose="020B0604020202020204" pitchFamily="34" charset="0"/>
              </a:rPr>
              <a:t>90 is a 90  </a:t>
            </a:r>
            <a:r>
              <a:rPr lang="en-AU" dirty="0">
                <a:latin typeface="Helvetica" panose="020B0604020202020204" pitchFamily="34" charset="0"/>
                <a:cs typeface="Helvetica" panose="020B0604020202020204" pitchFamily="34" charset="0"/>
              </a:rPr>
              <a:t>-  regardless of the course</a:t>
            </a:r>
          </a:p>
          <a:p>
            <a:r>
              <a:rPr lang="en-AU" dirty="0">
                <a:latin typeface="Helvetica" panose="020B0604020202020204" pitchFamily="34" charset="0"/>
                <a:cs typeface="Helvetica" panose="020B0604020202020204" pitchFamily="34" charset="0"/>
              </a:rPr>
              <a:t>If you pick subjects above your ability and you struggle in those courses - You will not do well and this course will drag you down.</a:t>
            </a:r>
          </a:p>
          <a:p>
            <a:r>
              <a:rPr lang="en-AU" dirty="0">
                <a:latin typeface="Helvetica" panose="020B0604020202020204" pitchFamily="34" charset="0"/>
                <a:cs typeface="Helvetica" panose="020B0604020202020204" pitchFamily="34" charset="0"/>
              </a:rPr>
              <a:t>You </a:t>
            </a:r>
            <a:r>
              <a:rPr lang="en-AU" dirty="0">
                <a:solidFill>
                  <a:srgbClr val="CC3366"/>
                </a:solidFill>
                <a:latin typeface="Helvetica" panose="020B0604020202020204" pitchFamily="34" charset="0"/>
                <a:cs typeface="Helvetica" panose="020B0604020202020204" pitchFamily="34" charset="0"/>
              </a:rPr>
              <a:t>DO NOT </a:t>
            </a:r>
            <a:r>
              <a:rPr lang="en-AU" dirty="0">
                <a:latin typeface="Helvetica" panose="020B0604020202020204" pitchFamily="34" charset="0"/>
                <a:cs typeface="Helvetica" panose="020B0604020202020204" pitchFamily="34" charset="0"/>
              </a:rPr>
              <a:t>get “scaled up” just because you select Physics or Mathematics EXT 2. </a:t>
            </a:r>
          </a:p>
          <a:p>
            <a:r>
              <a:rPr lang="en-AU" dirty="0">
                <a:latin typeface="Helvetica" panose="020B0604020202020204" pitchFamily="34" charset="0"/>
                <a:cs typeface="Helvetica" panose="020B0604020202020204" pitchFamily="34" charset="0"/>
              </a:rPr>
              <a:t>Having to spend all day at school and then attend hours of tutoring in a subject you are struggling with will not enable you to do well. It will only increase anxiety and stress.</a:t>
            </a:r>
          </a:p>
        </p:txBody>
      </p:sp>
    </p:spTree>
    <p:extLst>
      <p:ext uri="{BB962C8B-B14F-4D97-AF65-F5344CB8AC3E}">
        <p14:creationId xmlns:p14="http://schemas.microsoft.com/office/powerpoint/2010/main" val="307323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76200"/>
            <a:ext cx="10157354" cy="832520"/>
          </a:xfrm>
        </p:spPr>
        <p:txBody>
          <a:bodyPr/>
          <a:lstStyle/>
          <a:p>
            <a:r>
              <a:rPr lang="en-AU" dirty="0">
                <a:ln w="0"/>
                <a:effectLst>
                  <a:outerShdw blurRad="50800" dist="38100" dir="2700000" algn="tl" rotWithShape="0">
                    <a:prstClr val="black">
                      <a:alpha val="40000"/>
                    </a:prstClr>
                  </a:outerShdw>
                </a:effectLst>
              </a:rPr>
              <a:t>Resources available on our website</a:t>
            </a:r>
          </a:p>
        </p:txBody>
      </p:sp>
      <p:sp>
        <p:nvSpPr>
          <p:cNvPr id="3" name="Content Placeholder 2"/>
          <p:cNvSpPr>
            <a:spLocks noGrp="1"/>
          </p:cNvSpPr>
          <p:nvPr>
            <p:ph idx="1"/>
          </p:nvPr>
        </p:nvSpPr>
        <p:spPr>
          <a:xfrm>
            <a:off x="477788" y="1052736"/>
            <a:ext cx="3096344" cy="1008112"/>
          </a:xfrm>
        </p:spPr>
        <p:txBody>
          <a:bodyPr>
            <a:normAutofit fontScale="92500" lnSpcReduction="10000"/>
          </a:bodyPr>
          <a:lstStyle/>
          <a:p>
            <a:pPr marL="0" indent="0">
              <a:buNone/>
            </a:pPr>
            <a:r>
              <a:rPr lang="en-AU" b="1" dirty="0"/>
              <a:t>UAC - University Entry Requirements 2023 Year 10 Booklet </a:t>
            </a:r>
          </a:p>
        </p:txBody>
      </p:sp>
      <p:pic>
        <p:nvPicPr>
          <p:cNvPr id="4" name="Picture 3"/>
          <p:cNvPicPr>
            <a:picLocks noChangeAspect="1"/>
          </p:cNvPicPr>
          <p:nvPr/>
        </p:nvPicPr>
        <p:blipFill>
          <a:blip r:embed="rId3"/>
          <a:stretch>
            <a:fillRect/>
          </a:stretch>
        </p:blipFill>
        <p:spPr>
          <a:xfrm>
            <a:off x="4438228" y="2106830"/>
            <a:ext cx="3068085" cy="4306636"/>
          </a:xfrm>
          <a:prstGeom prst="rect">
            <a:avLst/>
          </a:prstGeom>
        </p:spPr>
      </p:pic>
      <p:sp>
        <p:nvSpPr>
          <p:cNvPr id="7" name="TextBox 6"/>
          <p:cNvSpPr txBox="1"/>
          <p:nvPr/>
        </p:nvSpPr>
        <p:spPr>
          <a:xfrm>
            <a:off x="8110636" y="1052736"/>
            <a:ext cx="2016224" cy="646331"/>
          </a:xfrm>
          <a:prstGeom prst="rect">
            <a:avLst/>
          </a:prstGeom>
          <a:noFill/>
        </p:spPr>
        <p:txBody>
          <a:bodyPr wrap="square" rtlCol="0">
            <a:spAutoFit/>
          </a:bodyPr>
          <a:lstStyle/>
          <a:p>
            <a:r>
              <a:rPr lang="en-AU" sz="1800" b="1" dirty="0"/>
              <a:t>UAC Scaling Report HSC 2019</a:t>
            </a:r>
          </a:p>
        </p:txBody>
      </p:sp>
      <p:sp>
        <p:nvSpPr>
          <p:cNvPr id="8" name="TextBox 7"/>
          <p:cNvSpPr txBox="1"/>
          <p:nvPr/>
        </p:nvSpPr>
        <p:spPr>
          <a:xfrm>
            <a:off x="4726260" y="1052736"/>
            <a:ext cx="2448272" cy="707886"/>
          </a:xfrm>
          <a:prstGeom prst="rect">
            <a:avLst/>
          </a:prstGeom>
          <a:noFill/>
        </p:spPr>
        <p:txBody>
          <a:bodyPr wrap="square" rtlCol="0">
            <a:spAutoFit/>
          </a:bodyPr>
          <a:lstStyle/>
          <a:p>
            <a:r>
              <a:rPr lang="en-AU" sz="2000" b="1" dirty="0"/>
              <a:t>UAC – All about the ATAR</a:t>
            </a:r>
          </a:p>
        </p:txBody>
      </p:sp>
      <p:pic>
        <p:nvPicPr>
          <p:cNvPr id="9" name="Picture 8"/>
          <p:cNvPicPr>
            <a:picLocks noChangeAspect="1"/>
          </p:cNvPicPr>
          <p:nvPr/>
        </p:nvPicPr>
        <p:blipFill>
          <a:blip r:embed="rId4"/>
          <a:stretch>
            <a:fillRect/>
          </a:stretch>
        </p:blipFill>
        <p:spPr>
          <a:xfrm>
            <a:off x="477789" y="2132856"/>
            <a:ext cx="3095600" cy="4401875"/>
          </a:xfrm>
          <a:prstGeom prst="rect">
            <a:avLst/>
          </a:prstGeom>
        </p:spPr>
      </p:pic>
      <p:pic>
        <p:nvPicPr>
          <p:cNvPr id="10" name="Picture 9"/>
          <p:cNvPicPr>
            <a:picLocks noChangeAspect="1"/>
          </p:cNvPicPr>
          <p:nvPr/>
        </p:nvPicPr>
        <p:blipFill>
          <a:blip r:embed="rId5"/>
          <a:stretch>
            <a:fillRect/>
          </a:stretch>
        </p:blipFill>
        <p:spPr>
          <a:xfrm>
            <a:off x="8254652" y="2070002"/>
            <a:ext cx="3088754" cy="4380291"/>
          </a:xfrm>
          <a:prstGeom prst="rect">
            <a:avLst/>
          </a:prstGeom>
        </p:spPr>
      </p:pic>
    </p:spTree>
    <p:extLst>
      <p:ext uri="{BB962C8B-B14F-4D97-AF65-F5344CB8AC3E}">
        <p14:creationId xmlns:p14="http://schemas.microsoft.com/office/powerpoint/2010/main" val="80013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807864"/>
            <a:ext cx="10157354" cy="1397000"/>
          </a:xfrm>
        </p:spPr>
        <p:txBody>
          <a:bodyPr>
            <a:noAutofit/>
          </a:bodyPr>
          <a:lstStyle/>
          <a:p>
            <a:r>
              <a:rPr lang="en-AU" sz="5800" dirty="0">
                <a:effectLst>
                  <a:outerShdw blurRad="38100" dist="38100" dir="2700000" algn="tl">
                    <a:srgbClr val="000000">
                      <a:alpha val="43137"/>
                    </a:srgbClr>
                  </a:outerShdw>
                </a:effectLst>
              </a:rPr>
              <a:t>HSC Course Structure</a:t>
            </a:r>
            <a:br>
              <a:rPr lang="en-AU" sz="5400" dirty="0">
                <a:effectLst>
                  <a:outerShdw blurRad="38100" dist="38100" dir="2700000" algn="tl">
                    <a:srgbClr val="000000">
                      <a:alpha val="43137"/>
                    </a:srgbClr>
                  </a:outerShdw>
                </a:effectLst>
              </a:rPr>
            </a:br>
            <a:endParaRPr lang="en-AU" sz="5400" dirty="0"/>
          </a:p>
        </p:txBody>
      </p:sp>
      <p:sp>
        <p:nvSpPr>
          <p:cNvPr id="3" name="Content Placeholder 2"/>
          <p:cNvSpPr>
            <a:spLocks noGrp="1"/>
          </p:cNvSpPr>
          <p:nvPr>
            <p:ph idx="1"/>
          </p:nvPr>
        </p:nvSpPr>
        <p:spPr/>
        <p:txBody>
          <a:bodyPr>
            <a:normAutofit/>
          </a:bodyPr>
          <a:lstStyle/>
          <a:p>
            <a:pPr marL="257175" indent="-257175">
              <a:lnSpc>
                <a:spcPct val="200000"/>
              </a:lnSpc>
              <a:spcBef>
                <a:spcPts val="900"/>
              </a:spcBef>
              <a:defRPr/>
            </a:pPr>
            <a:r>
              <a:rPr lang="en-US" altLang="en-US" dirty="0">
                <a:latin typeface="Helvetica" panose="020B0604020202020204" pitchFamily="34" charset="0"/>
                <a:ea typeface="ＭＳ Ｐゴシック" pitchFamily="34" charset="-128"/>
                <a:cs typeface="Helvetica" panose="020B0604020202020204" pitchFamily="34" charset="0"/>
              </a:rPr>
              <a:t>All courses in the HSC have a </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unit value</a:t>
            </a:r>
            <a:endParaRPr lang="en-US" altLang="en-US" dirty="0">
              <a:solidFill>
                <a:srgbClr val="CC3366"/>
              </a:solidFill>
              <a:latin typeface="Helvetica" panose="020B0604020202020204" pitchFamily="34" charset="0"/>
              <a:ea typeface="ＭＳ Ｐゴシック" pitchFamily="34" charset="-128"/>
              <a:cs typeface="Helvetica" panose="020B0604020202020204" pitchFamily="34" charset="0"/>
            </a:endParaRPr>
          </a:p>
          <a:p>
            <a:pPr marL="257175" indent="-257175">
              <a:lnSpc>
                <a:spcPct val="100000"/>
              </a:lnSpc>
              <a:spcBef>
                <a:spcPts val="900"/>
              </a:spcBef>
              <a:defRPr/>
            </a:pPr>
            <a:r>
              <a:rPr lang="en-US" altLang="en-US" dirty="0">
                <a:latin typeface="Helvetica" panose="020B0604020202020204" pitchFamily="34" charset="0"/>
                <a:ea typeface="ＭＳ Ｐゴシック" pitchFamily="34" charset="-128"/>
                <a:cs typeface="Helvetica" panose="020B0604020202020204" pitchFamily="34" charset="0"/>
              </a:rPr>
              <a:t>Most courses are </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2 units </a:t>
            </a:r>
            <a:r>
              <a:rPr lang="en-US" altLang="en-US" dirty="0">
                <a:latin typeface="Helvetica" panose="020B0604020202020204" pitchFamily="34" charset="0"/>
                <a:ea typeface="ＭＳ Ｐゴシック" pitchFamily="34" charset="-128"/>
                <a:cs typeface="Helvetica" panose="020B0604020202020204" pitchFamily="34" charset="0"/>
              </a:rPr>
              <a:t>which equates to </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120 hours</a:t>
            </a:r>
            <a:r>
              <a:rPr lang="en-US" altLang="en-US" dirty="0">
                <a:solidFill>
                  <a:srgbClr val="CC3366"/>
                </a:solidFill>
                <a:latin typeface="Helvetica" panose="020B0604020202020204" pitchFamily="34" charset="0"/>
                <a:ea typeface="ＭＳ Ｐゴシック" pitchFamily="34" charset="-128"/>
                <a:cs typeface="Helvetica" panose="020B0604020202020204" pitchFamily="34" charset="0"/>
              </a:rPr>
              <a:t> </a:t>
            </a:r>
            <a:r>
              <a:rPr lang="en-US" altLang="en-US"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100</a:t>
            </a:r>
            <a:endParaRPr lang="en-US" altLang="en-US" dirty="0">
              <a:solidFill>
                <a:srgbClr val="CC3366"/>
              </a:solidFill>
              <a:latin typeface="Helvetica" panose="020B0604020202020204" pitchFamily="34" charset="0"/>
              <a:ea typeface="ＭＳ Ｐゴシック" pitchFamily="34" charset="-128"/>
              <a:cs typeface="Helvetica" panose="020B0604020202020204" pitchFamily="34" charset="0"/>
            </a:endParaRPr>
          </a:p>
          <a:p>
            <a:pPr marL="257175" lvl="1" indent="-257175">
              <a:lnSpc>
                <a:spcPct val="100000"/>
              </a:lnSpc>
              <a:spcBef>
                <a:spcPts val="900"/>
              </a:spcBef>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Some courses are </a:t>
            </a:r>
            <a:r>
              <a:rPr lang="en-US" altLang="en-US" sz="2400" b="1" dirty="0">
                <a:solidFill>
                  <a:srgbClr val="CC3366"/>
                </a:solidFill>
                <a:latin typeface="Helvetica" panose="020B0604020202020204" pitchFamily="34" charset="0"/>
                <a:ea typeface="ＭＳ Ｐゴシック" pitchFamily="34" charset="-128"/>
                <a:cs typeface="Helvetica" panose="020B0604020202020204" pitchFamily="34" charset="0"/>
              </a:rPr>
              <a:t>1 unit</a:t>
            </a:r>
            <a:r>
              <a:rPr lang="en-US" altLang="en-US" sz="2400" dirty="0">
                <a:latin typeface="Helvetica" panose="020B0604020202020204" pitchFamily="34" charset="0"/>
                <a:ea typeface="ＭＳ Ｐゴシック" pitchFamily="34" charset="-128"/>
                <a:cs typeface="Helvetica" panose="020B0604020202020204" pitchFamily="34" charset="0"/>
              </a:rPr>
              <a:t>. This is equivalent to </a:t>
            </a:r>
            <a:r>
              <a:rPr lang="en-US" altLang="en-US" sz="2400" b="1" dirty="0">
                <a:solidFill>
                  <a:srgbClr val="CC3366"/>
                </a:solidFill>
                <a:latin typeface="Helvetica" panose="020B0604020202020204" pitchFamily="34" charset="0"/>
                <a:ea typeface="ＭＳ Ｐゴシック" pitchFamily="34" charset="-128"/>
                <a:cs typeface="Helvetica" panose="020B0604020202020204" pitchFamily="34" charset="0"/>
              </a:rPr>
              <a:t>60 hours </a:t>
            </a:r>
            <a:r>
              <a:rPr lang="en-US" altLang="en-US" sz="2400"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sz="2400" b="1" dirty="0">
                <a:solidFill>
                  <a:srgbClr val="CC3366"/>
                </a:solidFill>
                <a:latin typeface="Helvetica" panose="020B0604020202020204" pitchFamily="34" charset="0"/>
                <a:ea typeface="ＭＳ Ｐゴシック" pitchFamily="34" charset="-128"/>
                <a:cs typeface="Helvetica" panose="020B0604020202020204" pitchFamily="34" charset="0"/>
              </a:rPr>
              <a:t>50</a:t>
            </a:r>
            <a:endParaRPr lang="en-US" altLang="en-US" sz="2400" dirty="0">
              <a:solidFill>
                <a:srgbClr val="CC3366"/>
              </a:solidFill>
              <a:latin typeface="Helvetica" panose="020B0604020202020204" pitchFamily="34" charset="0"/>
              <a:ea typeface="ＭＳ Ｐゴシック" pitchFamily="34" charset="-128"/>
              <a:cs typeface="Helvetica" panose="020B0604020202020204" pitchFamily="34" charset="0"/>
            </a:endParaRPr>
          </a:p>
          <a:p>
            <a:pPr marL="257175" indent="-257175">
              <a:lnSpc>
                <a:spcPct val="100000"/>
              </a:lnSpc>
              <a:spcBef>
                <a:spcPts val="900"/>
              </a:spcBef>
              <a:defRPr/>
            </a:pPr>
            <a:r>
              <a:rPr lang="en-US" altLang="en-US" dirty="0">
                <a:latin typeface="Helvetica" panose="020B0604020202020204" pitchFamily="34" charset="0"/>
                <a:ea typeface="ＭＳ Ｐゴシック" pitchFamily="34" charset="-128"/>
                <a:cs typeface="Helvetica" panose="020B0604020202020204" pitchFamily="34" charset="0"/>
              </a:rPr>
              <a:t>Many 1 unit courses are </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extension</a:t>
            </a:r>
            <a:r>
              <a:rPr lang="en-US" altLang="en-US" dirty="0">
                <a:solidFill>
                  <a:srgbClr val="CC3366"/>
                </a:solidFill>
                <a:latin typeface="Helvetica" panose="020B0604020202020204" pitchFamily="34" charset="0"/>
                <a:ea typeface="ＭＳ Ｐゴシック" pitchFamily="34" charset="-128"/>
                <a:cs typeface="Helvetica" panose="020B0604020202020204" pitchFamily="34" charset="0"/>
              </a:rPr>
              <a:t> </a:t>
            </a:r>
            <a:r>
              <a:rPr lang="en-US" altLang="en-US" dirty="0">
                <a:latin typeface="Helvetica" panose="020B0604020202020204" pitchFamily="34" charset="0"/>
                <a:ea typeface="ＭＳ Ｐゴシック" pitchFamily="34" charset="-128"/>
                <a:cs typeface="Helvetica" panose="020B0604020202020204" pitchFamily="34" charset="0"/>
              </a:rPr>
              <a:t>courses, enabling 3 or 4 units of a course to be studied </a:t>
            </a:r>
          </a:p>
          <a:p>
            <a:pPr lvl="1">
              <a:buFontTx/>
              <a:buNone/>
            </a:pPr>
            <a:r>
              <a:rPr lang="en-US" b="1" dirty="0"/>
              <a:t>At Cheltenham    2 units = 7 lessons / cycle</a:t>
            </a:r>
          </a:p>
          <a:p>
            <a:pPr lvl="1">
              <a:buFontTx/>
              <a:buNone/>
            </a:pPr>
            <a:r>
              <a:rPr lang="en-US" b="1" dirty="0"/>
              <a:t>                     	  1 unit =  4 lessons / cycle</a:t>
            </a:r>
          </a:p>
          <a:p>
            <a:pPr marL="0" indent="0">
              <a:buNone/>
            </a:pPr>
            <a:endParaRPr lang="en-AU" dirty="0"/>
          </a:p>
        </p:txBody>
      </p:sp>
    </p:spTree>
    <p:extLst>
      <p:ext uri="{BB962C8B-B14F-4D97-AF65-F5344CB8AC3E}">
        <p14:creationId xmlns:p14="http://schemas.microsoft.com/office/powerpoint/2010/main" val="54391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8" y="4445000"/>
            <a:ext cx="7730095" cy="1930400"/>
          </a:xfrm>
        </p:spPr>
        <p:txBody>
          <a:bodyPr>
            <a:noAutofit/>
          </a:bodyPr>
          <a:lstStyle/>
          <a:p>
            <a:r>
              <a:rPr lang="en-US" sz="7200" dirty="0">
                <a:ln w="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How to choose?</a:t>
            </a:r>
          </a:p>
        </p:txBody>
      </p:sp>
      <p:pic>
        <p:nvPicPr>
          <p:cNvPr id="3" name="Picture 5" descr="O:\Logos\cghs 2010.EPS"/>
          <p:cNvPicPr>
            <a:picLocks noChangeAspect="1" noChangeArrowheads="1"/>
          </p:cNvPicPr>
          <p:nvPr/>
        </p:nvPicPr>
        <p:blipFill>
          <a:blip r:embed="rId3" cstate="print"/>
          <a:srcRect/>
          <a:stretch>
            <a:fillRect/>
          </a:stretch>
        </p:blipFill>
        <p:spPr bwMode="auto">
          <a:xfrm>
            <a:off x="2638028" y="908720"/>
            <a:ext cx="2783425" cy="2952328"/>
          </a:xfrm>
          <a:prstGeom prst="rect">
            <a:avLst/>
          </a:prstGeom>
          <a:noFill/>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99" y="188640"/>
            <a:ext cx="10157354" cy="1397000"/>
          </a:xfrm>
        </p:spPr>
        <p:txBody>
          <a:bodyPr/>
          <a:lstStyle/>
          <a:p>
            <a:r>
              <a:rPr lang="en-US" altLang="en-US" dirty="0">
                <a:effectLst>
                  <a:outerShdw blurRad="38100" dist="38100" dir="2700000" algn="tl">
                    <a:srgbClr val="C0C0C0"/>
                  </a:outerShdw>
                </a:effectLst>
                <a:cs typeface="Arial" pitchFamily="34" charset="0"/>
              </a:rPr>
              <a:t>Course Selection Considerations</a:t>
            </a:r>
            <a:br>
              <a:rPr lang="en-AU" dirty="0"/>
            </a:br>
            <a:endParaRPr lang="en-AU" dirty="0"/>
          </a:p>
        </p:txBody>
      </p:sp>
      <p:sp>
        <p:nvSpPr>
          <p:cNvPr id="3" name="Content Placeholder 2"/>
          <p:cNvSpPr>
            <a:spLocks noGrp="1"/>
          </p:cNvSpPr>
          <p:nvPr>
            <p:ph idx="1"/>
          </p:nvPr>
        </p:nvSpPr>
        <p:spPr>
          <a:xfrm>
            <a:off x="693812" y="1224809"/>
            <a:ext cx="4680520" cy="4470400"/>
          </a:xfrm>
        </p:spPr>
        <p:txBody>
          <a:bodyPr>
            <a:normAutofit fontScale="25000" lnSpcReduction="20000"/>
          </a:bodyPr>
          <a:lstStyle/>
          <a:p>
            <a:pPr marL="257175" indent="-257175">
              <a:lnSpc>
                <a:spcPct val="150000"/>
              </a:lnSpc>
              <a:spcAft>
                <a:spcPts val="450"/>
              </a:spcAft>
            </a:pPr>
            <a:r>
              <a:rPr lang="en-US" altLang="en-US" sz="9600" dirty="0">
                <a:latin typeface="Helvetica" panose="020B0604020202020204" pitchFamily="34" charset="0"/>
                <a:cs typeface="Helvetica" panose="020B0604020202020204" pitchFamily="34" charset="0"/>
              </a:rPr>
              <a:t>Abilities </a:t>
            </a:r>
          </a:p>
          <a:p>
            <a:pPr marL="257175" indent="-257175">
              <a:lnSpc>
                <a:spcPct val="150000"/>
              </a:lnSpc>
              <a:spcAft>
                <a:spcPts val="450"/>
              </a:spcAft>
            </a:pPr>
            <a:r>
              <a:rPr lang="en-US" altLang="en-US" sz="9600" dirty="0">
                <a:latin typeface="Helvetica" panose="020B0604020202020204" pitchFamily="34" charset="0"/>
                <a:cs typeface="Helvetica" panose="020B0604020202020204" pitchFamily="34" charset="0"/>
              </a:rPr>
              <a:t>Interests/Motivation</a:t>
            </a:r>
          </a:p>
          <a:p>
            <a:pPr marL="257175" indent="-257175">
              <a:lnSpc>
                <a:spcPct val="150000"/>
              </a:lnSpc>
              <a:spcAft>
                <a:spcPts val="450"/>
              </a:spcAft>
            </a:pPr>
            <a:r>
              <a:rPr lang="en-US" altLang="en-US" sz="9600" dirty="0">
                <a:latin typeface="Helvetica" panose="020B0604020202020204" pitchFamily="34" charset="0"/>
                <a:cs typeface="Helvetica" panose="020B0604020202020204" pitchFamily="34" charset="0"/>
              </a:rPr>
              <a:t>Career aspirations and needs</a:t>
            </a:r>
          </a:p>
          <a:p>
            <a:pPr marL="257175" indent="-257175">
              <a:lnSpc>
                <a:spcPct val="150000"/>
              </a:lnSpc>
              <a:spcAft>
                <a:spcPts val="450"/>
              </a:spcAft>
            </a:pPr>
            <a:r>
              <a:rPr lang="en-AU" altLang="en-US" sz="9600" dirty="0">
                <a:latin typeface="Helvetica" panose="020B0604020202020204" pitchFamily="34" charset="0"/>
                <a:cs typeface="Helvetica" panose="020B0604020202020204" pitchFamily="34" charset="0"/>
              </a:rPr>
              <a:t>Syllabus requirements - Practical/Major work components </a:t>
            </a:r>
          </a:p>
          <a:p>
            <a:pPr marL="257175" indent="-257175">
              <a:lnSpc>
                <a:spcPct val="150000"/>
              </a:lnSpc>
              <a:spcAft>
                <a:spcPts val="450"/>
              </a:spcAft>
            </a:pPr>
            <a:r>
              <a:rPr lang="en-AU" altLang="en-US" sz="9600" dirty="0">
                <a:latin typeface="Helvetica" panose="020B0604020202020204" pitchFamily="34" charset="0"/>
                <a:cs typeface="Helvetica" panose="020B0604020202020204" pitchFamily="34" charset="0"/>
              </a:rPr>
              <a:t>Subject combinations</a:t>
            </a:r>
          </a:p>
          <a:p>
            <a:pPr marL="257175" indent="-257175">
              <a:lnSpc>
                <a:spcPct val="150000"/>
              </a:lnSpc>
              <a:spcAft>
                <a:spcPts val="450"/>
              </a:spcAft>
            </a:pPr>
            <a:r>
              <a:rPr lang="en-AU" altLang="en-US" sz="9600" dirty="0">
                <a:latin typeface="Helvetica" panose="020B0604020202020204" pitchFamily="34" charset="0"/>
                <a:cs typeface="Helvetica" panose="020B0604020202020204" pitchFamily="34" charset="0"/>
              </a:rPr>
              <a:t>Other commitments </a:t>
            </a:r>
          </a:p>
          <a:p>
            <a:pPr marL="257175" indent="-257175">
              <a:lnSpc>
                <a:spcPct val="150000"/>
              </a:lnSpc>
              <a:spcAft>
                <a:spcPts val="450"/>
              </a:spcAft>
            </a:pPr>
            <a:endParaRPr lang="en-AU" altLang="en-US" dirty="0">
              <a:latin typeface="Helvetica" panose="020B0604020202020204" pitchFamily="34" charset="0"/>
              <a:cs typeface="Helvetica" panose="020B0604020202020204" pitchFamily="34" charset="0"/>
            </a:endParaRPr>
          </a:p>
          <a:p>
            <a:endParaRPr lang="en-AU" dirty="0"/>
          </a:p>
        </p:txBody>
      </p:sp>
      <p:sp>
        <p:nvSpPr>
          <p:cNvPr id="6" name="TextBox 5"/>
          <p:cNvSpPr txBox="1"/>
          <p:nvPr/>
        </p:nvSpPr>
        <p:spPr>
          <a:xfrm>
            <a:off x="6166420" y="1412776"/>
            <a:ext cx="4104456" cy="279384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altLang="en-US" dirty="0">
                <a:latin typeface="Helvetica" charset="0"/>
              </a:rPr>
              <a:t>Ask for advice from:</a:t>
            </a:r>
          </a:p>
          <a:p>
            <a:pPr marL="900113" lvl="3" indent="-257175">
              <a:lnSpc>
                <a:spcPct val="150000"/>
              </a:lnSpc>
              <a:spcBef>
                <a:spcPct val="0"/>
              </a:spcBef>
              <a:buFont typeface="Helvetica" charset="0"/>
              <a:buChar char="−"/>
            </a:pPr>
            <a:r>
              <a:rPr lang="en-AU" altLang="en-US" dirty="0">
                <a:solidFill>
                  <a:srgbClr val="343434"/>
                </a:solidFill>
                <a:latin typeface="Helvetica" charset="0"/>
              </a:rPr>
              <a:t>teachers</a:t>
            </a:r>
          </a:p>
          <a:p>
            <a:pPr marL="900113" lvl="3" indent="-257175">
              <a:lnSpc>
                <a:spcPct val="150000"/>
              </a:lnSpc>
              <a:spcBef>
                <a:spcPct val="0"/>
              </a:spcBef>
              <a:buFont typeface="Helvetica" charset="0"/>
              <a:buChar char="−"/>
            </a:pPr>
            <a:r>
              <a:rPr lang="en-AU" altLang="en-US" dirty="0">
                <a:solidFill>
                  <a:srgbClr val="343434"/>
                </a:solidFill>
                <a:latin typeface="Helvetica" charset="0"/>
              </a:rPr>
              <a:t>parents</a:t>
            </a:r>
          </a:p>
          <a:p>
            <a:pPr marL="900113" lvl="3" indent="-257175">
              <a:lnSpc>
                <a:spcPct val="150000"/>
              </a:lnSpc>
              <a:spcBef>
                <a:spcPct val="0"/>
              </a:spcBef>
              <a:buFont typeface="Helvetica" charset="0"/>
              <a:buChar char="−"/>
            </a:pPr>
            <a:r>
              <a:rPr lang="en-AU" altLang="en-US" dirty="0">
                <a:solidFill>
                  <a:srgbClr val="343434"/>
                </a:solidFill>
                <a:latin typeface="Helvetica" charset="0"/>
              </a:rPr>
              <a:t>Year adviser</a:t>
            </a:r>
          </a:p>
          <a:p>
            <a:pPr marL="900113" lvl="3" indent="-257175">
              <a:lnSpc>
                <a:spcPct val="150000"/>
              </a:lnSpc>
              <a:spcBef>
                <a:spcPct val="0"/>
              </a:spcBef>
              <a:buFont typeface="Helvetica" charset="0"/>
              <a:buChar char="−"/>
            </a:pPr>
            <a:r>
              <a:rPr lang="en-AU" altLang="en-US" dirty="0">
                <a:solidFill>
                  <a:srgbClr val="343434"/>
                </a:solidFill>
                <a:latin typeface="Helvetica" charset="0"/>
              </a:rPr>
              <a:t>careers adviser</a:t>
            </a:r>
          </a:p>
        </p:txBody>
      </p:sp>
    </p:spTree>
    <p:extLst>
      <p:ext uri="{BB962C8B-B14F-4D97-AF65-F5344CB8AC3E}">
        <p14:creationId xmlns:p14="http://schemas.microsoft.com/office/powerpoint/2010/main" val="102576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213408"/>
            <a:ext cx="10157354" cy="1397000"/>
          </a:xfrm>
        </p:spPr>
        <p:txBody>
          <a:bodyPr>
            <a:normAutofit/>
          </a:bodyPr>
          <a:lstStyle/>
          <a:p>
            <a:r>
              <a:rPr lang="en-AU" sz="5400" dirty="0">
                <a:ln w="0"/>
                <a:effectLst>
                  <a:outerShdw blurRad="50800" dist="38100" dir="2700000" algn="tl" rotWithShape="0">
                    <a:prstClr val="black">
                      <a:alpha val="40000"/>
                    </a:prstClr>
                  </a:outerShdw>
                </a:effectLst>
                <a:latin typeface="Helvetica" panose="020B0604020202020204" pitchFamily="34" charset="0"/>
                <a:cs typeface="Helvetica" panose="020B0604020202020204" pitchFamily="34" charset="0"/>
              </a:rPr>
              <a:t>Subject selection interviews</a:t>
            </a:r>
          </a:p>
        </p:txBody>
      </p:sp>
      <p:sp>
        <p:nvSpPr>
          <p:cNvPr id="3" name="Content Placeholder 2"/>
          <p:cNvSpPr>
            <a:spLocks noGrp="1"/>
          </p:cNvSpPr>
          <p:nvPr>
            <p:ph idx="1"/>
          </p:nvPr>
        </p:nvSpPr>
        <p:spPr>
          <a:xfrm>
            <a:off x="765820" y="1910928"/>
            <a:ext cx="10157354" cy="4470400"/>
          </a:xfrm>
        </p:spPr>
        <p:txBody>
          <a:bodyPr>
            <a:normAutofit/>
          </a:bodyPr>
          <a:lstStyle/>
          <a:p>
            <a:pPr>
              <a:lnSpc>
                <a:spcPct val="150000"/>
              </a:lnSpc>
            </a:pPr>
            <a:r>
              <a:rPr lang="en-AU" dirty="0">
                <a:latin typeface="Helvetica" panose="020B0604020202020204" pitchFamily="34" charset="0"/>
                <a:cs typeface="Helvetica" panose="020B0604020202020204" pitchFamily="34" charset="0"/>
              </a:rPr>
              <a:t>On </a:t>
            </a:r>
            <a:r>
              <a:rPr lang="en-AU" u="sng" dirty="0">
                <a:solidFill>
                  <a:srgbClr val="CC3366"/>
                </a:solidFill>
                <a:latin typeface="Helvetica" panose="020B0604020202020204" pitchFamily="34" charset="0"/>
                <a:cs typeface="Helvetica" panose="020B0604020202020204" pitchFamily="34" charset="0"/>
              </a:rPr>
              <a:t>Wednesday 1</a:t>
            </a:r>
            <a:r>
              <a:rPr lang="en-AU" u="sng" baseline="30000" dirty="0">
                <a:solidFill>
                  <a:srgbClr val="CC3366"/>
                </a:solidFill>
                <a:latin typeface="Helvetica" panose="020B0604020202020204" pitchFamily="34" charset="0"/>
                <a:cs typeface="Helvetica" panose="020B0604020202020204" pitchFamily="34" charset="0"/>
              </a:rPr>
              <a:t>st</a:t>
            </a:r>
            <a:r>
              <a:rPr lang="en-AU" u="sng" dirty="0">
                <a:solidFill>
                  <a:srgbClr val="CC3366"/>
                </a:solidFill>
                <a:latin typeface="Helvetica" panose="020B0604020202020204" pitchFamily="34" charset="0"/>
                <a:cs typeface="Helvetica" panose="020B0604020202020204" pitchFamily="34" charset="0"/>
              </a:rPr>
              <a:t> of July</a:t>
            </a:r>
            <a:r>
              <a:rPr lang="en-AU" dirty="0">
                <a:solidFill>
                  <a:srgbClr val="CC3366"/>
                </a:solidFill>
                <a:latin typeface="Helvetica" panose="020B0604020202020204" pitchFamily="34" charset="0"/>
                <a:cs typeface="Helvetica" panose="020B0604020202020204" pitchFamily="34" charset="0"/>
              </a:rPr>
              <a:t> </a:t>
            </a:r>
            <a:r>
              <a:rPr lang="en-AU" dirty="0">
                <a:latin typeface="Helvetica" panose="020B0604020202020204" pitchFamily="34" charset="0"/>
                <a:cs typeface="Helvetica" panose="020B0604020202020204" pitchFamily="34" charset="0"/>
              </a:rPr>
              <a:t>we are offering interviews ONLY to students who are struggling to decide their subjects and would like to discuss their options. Interviews will take about 10 minutes.</a:t>
            </a:r>
          </a:p>
          <a:p>
            <a:pPr>
              <a:lnSpc>
                <a:spcPct val="150000"/>
              </a:lnSpc>
            </a:pPr>
            <a:r>
              <a:rPr lang="en-AU" dirty="0">
                <a:solidFill>
                  <a:srgbClr val="0000FF"/>
                </a:solidFill>
                <a:latin typeface="Helvetica" panose="020B0604020202020204" pitchFamily="34" charset="0"/>
                <a:cs typeface="Helvetica" panose="020B0604020202020204" pitchFamily="34" charset="0"/>
              </a:rPr>
              <a:t>They are optional </a:t>
            </a:r>
            <a:r>
              <a:rPr lang="en-AU" dirty="0">
                <a:latin typeface="Helvetica" panose="020B0604020202020204" pitchFamily="34" charset="0"/>
                <a:cs typeface="Helvetica" panose="020B0604020202020204" pitchFamily="34" charset="0"/>
              </a:rPr>
              <a:t>– need to put name in booking form in General tab of TEAMs by this Friday </a:t>
            </a:r>
          </a:p>
          <a:p>
            <a:pPr>
              <a:lnSpc>
                <a:spcPct val="150000"/>
              </a:lnSpc>
            </a:pPr>
            <a:r>
              <a:rPr lang="en-AU" dirty="0">
                <a:latin typeface="Helvetica" panose="020B0604020202020204" pitchFamily="34" charset="0"/>
                <a:cs typeface="Helvetica" panose="020B0604020202020204" pitchFamily="34" charset="0"/>
              </a:rPr>
              <a:t>Parents can not attend due to COVID restrictions still in place at schools.</a:t>
            </a:r>
          </a:p>
          <a:p>
            <a:endParaRPr lang="en-AU" dirty="0"/>
          </a:p>
        </p:txBody>
      </p:sp>
    </p:spTree>
    <p:extLst>
      <p:ext uri="{BB962C8B-B14F-4D97-AF65-F5344CB8AC3E}">
        <p14:creationId xmlns:p14="http://schemas.microsoft.com/office/powerpoint/2010/main" val="182042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116632"/>
            <a:ext cx="10157354" cy="1397000"/>
          </a:xfrm>
        </p:spPr>
        <p:txBody>
          <a:bodyPr>
            <a:normAutofit/>
          </a:bodyPr>
          <a:lstStyle/>
          <a:p>
            <a:r>
              <a:rPr lang="en-AU" sz="5400" dirty="0">
                <a:ln w="0"/>
                <a:effectLst>
                  <a:outerShdw blurRad="50800" dist="38100" dir="2700000" algn="tl" rotWithShape="0">
                    <a:prstClr val="black">
                      <a:alpha val="40000"/>
                    </a:prstClr>
                  </a:outerShdw>
                </a:effectLst>
                <a:latin typeface="Helvetica" panose="020B0604020202020204" pitchFamily="34" charset="0"/>
                <a:cs typeface="Helvetica" panose="020B0604020202020204" pitchFamily="34" charset="0"/>
              </a:rPr>
              <a:t>Subject Selections are due:</a:t>
            </a:r>
          </a:p>
        </p:txBody>
      </p:sp>
      <p:sp>
        <p:nvSpPr>
          <p:cNvPr id="3" name="Content Placeholder 2"/>
          <p:cNvSpPr>
            <a:spLocks noGrp="1"/>
          </p:cNvSpPr>
          <p:nvPr>
            <p:ph idx="1"/>
          </p:nvPr>
        </p:nvSpPr>
        <p:spPr>
          <a:xfrm>
            <a:off x="405780" y="2204864"/>
            <a:ext cx="10157354" cy="4470400"/>
          </a:xfrm>
        </p:spPr>
        <p:txBody>
          <a:bodyPr>
            <a:normAutofit/>
          </a:bodyPr>
          <a:lstStyle/>
          <a:p>
            <a:r>
              <a:rPr lang="en-AU" dirty="0">
                <a:latin typeface="Helvetica" panose="020B0604020202020204" pitchFamily="34" charset="0"/>
                <a:cs typeface="Helvetica" panose="020B0604020202020204" pitchFamily="34" charset="0"/>
              </a:rPr>
              <a:t>Electronically via the Web Preferences online site. Student have been given their own individual passwords for this website. This will open tomorrow.</a:t>
            </a:r>
          </a:p>
          <a:p>
            <a:r>
              <a:rPr lang="en-AU" dirty="0">
                <a:latin typeface="Helvetica" panose="020B0604020202020204" pitchFamily="34" charset="0"/>
                <a:cs typeface="Helvetica" panose="020B0604020202020204" pitchFamily="34" charset="0"/>
              </a:rPr>
              <a:t>All selections are </a:t>
            </a:r>
            <a:r>
              <a:rPr lang="en-AU" dirty="0">
                <a:solidFill>
                  <a:srgbClr val="CC3366"/>
                </a:solidFill>
                <a:latin typeface="Helvetica" panose="020B0604020202020204" pitchFamily="34" charset="0"/>
                <a:cs typeface="Helvetica" panose="020B0604020202020204" pitchFamily="34" charset="0"/>
              </a:rPr>
              <a:t>DUE AT THE LATEST </a:t>
            </a:r>
            <a:r>
              <a:rPr lang="en-AU" dirty="0">
                <a:latin typeface="Helvetica" panose="020B0604020202020204" pitchFamily="34" charset="0"/>
                <a:cs typeface="Helvetica" panose="020B0604020202020204" pitchFamily="34" charset="0"/>
              </a:rPr>
              <a:t>by</a:t>
            </a:r>
          </a:p>
          <a:p>
            <a:endParaRPr lang="en-AU" dirty="0">
              <a:latin typeface="Helvetica" panose="020B0604020202020204" pitchFamily="34" charset="0"/>
              <a:cs typeface="Helvetica" panose="020B0604020202020204" pitchFamily="34" charset="0"/>
            </a:endParaRPr>
          </a:p>
          <a:p>
            <a:pPr marL="853290" lvl="2" indent="0">
              <a:buNone/>
            </a:pPr>
            <a:r>
              <a:rPr lang="en-AU" sz="3200" dirty="0">
                <a:solidFill>
                  <a:srgbClr val="CC3366"/>
                </a:solidFill>
                <a:latin typeface="Helvetica" panose="020B0604020202020204" pitchFamily="34" charset="0"/>
                <a:cs typeface="Helvetica" panose="020B0604020202020204" pitchFamily="34" charset="0"/>
              </a:rPr>
              <a:t>Monday 27th July 2020</a:t>
            </a:r>
          </a:p>
          <a:p>
            <a:pPr marL="0" indent="0">
              <a:buNone/>
            </a:pPr>
            <a:endParaRPr lang="en-AU" dirty="0">
              <a:latin typeface="Helvetica" panose="020B0604020202020204" pitchFamily="34" charset="0"/>
              <a:cs typeface="Helvetica" panose="020B0604020202020204" pitchFamily="34" charset="0"/>
            </a:endParaRPr>
          </a:p>
          <a:p>
            <a:r>
              <a:rPr lang="en-AU" dirty="0">
                <a:latin typeface="Helvetica" panose="020B0604020202020204" pitchFamily="34" charset="0"/>
                <a:cs typeface="Helvetica" panose="020B0604020202020204" pitchFamily="34" charset="0"/>
              </a:rPr>
              <a:t>This is a </a:t>
            </a:r>
            <a:r>
              <a:rPr lang="en-AU" dirty="0">
                <a:solidFill>
                  <a:srgbClr val="CC3366"/>
                </a:solidFill>
                <a:latin typeface="Helvetica" panose="020B0604020202020204" pitchFamily="34" charset="0"/>
                <a:cs typeface="Helvetica" panose="020B0604020202020204" pitchFamily="34" charset="0"/>
              </a:rPr>
              <a:t>NOT</a:t>
            </a:r>
            <a:r>
              <a:rPr lang="en-AU" dirty="0">
                <a:latin typeface="Helvetica" panose="020B0604020202020204" pitchFamily="34" charset="0"/>
                <a:cs typeface="Helvetica" panose="020B0604020202020204" pitchFamily="34" charset="0"/>
              </a:rPr>
              <a:t> first in best dressed. All subjects are open to everyone up until 3.00pm on 27th July 2020.</a:t>
            </a:r>
            <a:endParaRPr lang="en-AU" sz="3200" dirty="0">
              <a:latin typeface="Helvetica" panose="020B0604020202020204" pitchFamily="34" charset="0"/>
              <a:cs typeface="Helvetica" panose="020B0604020202020204" pitchFamily="34" charset="0"/>
            </a:endParaRPr>
          </a:p>
          <a:p>
            <a:endParaRPr lang="en-AU" dirty="0"/>
          </a:p>
        </p:txBody>
      </p:sp>
    </p:spTree>
    <p:extLst>
      <p:ext uri="{BB962C8B-B14F-4D97-AF65-F5344CB8AC3E}">
        <p14:creationId xmlns:p14="http://schemas.microsoft.com/office/powerpoint/2010/main" val="412742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12" y="591840"/>
            <a:ext cx="10157354" cy="1397000"/>
          </a:xfrm>
        </p:spPr>
        <p:txBody>
          <a:bodyPr/>
          <a:lstStyle/>
          <a:p>
            <a:r>
              <a:rPr lang="en-AU" sz="5400" dirty="0">
                <a:effectLst>
                  <a:outerShdw blurRad="38100" dist="38100" dir="2700000" algn="tl">
                    <a:srgbClr val="000000">
                      <a:alpha val="43137"/>
                    </a:srgbClr>
                  </a:outerShdw>
                </a:effectLst>
              </a:rPr>
              <a:t>Requirements for the HSC</a:t>
            </a:r>
            <a:br>
              <a:rPr lang="en-AU" dirty="0">
                <a:effectLst>
                  <a:outerShdw blurRad="38100" dist="38100" dir="2700000" algn="tl">
                    <a:srgbClr val="000000">
                      <a:alpha val="43137"/>
                    </a:srgbClr>
                  </a:outerShdw>
                </a:effectLst>
              </a:rPr>
            </a:br>
            <a:endParaRPr lang="en-AU" dirty="0"/>
          </a:p>
        </p:txBody>
      </p:sp>
      <p:sp>
        <p:nvSpPr>
          <p:cNvPr id="3" name="Content Placeholder 2"/>
          <p:cNvSpPr>
            <a:spLocks noGrp="1"/>
          </p:cNvSpPr>
          <p:nvPr>
            <p:ph idx="1"/>
          </p:nvPr>
        </p:nvSpPr>
        <p:spPr/>
        <p:txBody>
          <a:bodyPr/>
          <a:lstStyle/>
          <a:p>
            <a:pPr marL="0" indent="0">
              <a:spcBef>
                <a:spcPts val="1350"/>
              </a:spcBef>
              <a:spcAft>
                <a:spcPts val="450"/>
              </a:spcAft>
              <a:buNone/>
              <a:defRPr/>
            </a:pPr>
            <a:r>
              <a:rPr lang="en-US" altLang="en-US" b="1" dirty="0">
                <a:solidFill>
                  <a:srgbClr val="CC3366"/>
                </a:solidFill>
                <a:latin typeface="Helvetica" pitchFamily="34" charset="0"/>
                <a:ea typeface="ＭＳ Ｐゴシック" pitchFamily="34" charset="-128"/>
                <a:cs typeface="Helvetica" pitchFamily="34" charset="0"/>
              </a:rPr>
              <a:t>Year 11 </a:t>
            </a:r>
          </a:p>
          <a:p>
            <a:pPr marL="257175" indent="-257175">
              <a:spcBef>
                <a:spcPts val="1350"/>
              </a:spcBef>
              <a:spcAft>
                <a:spcPts val="450"/>
              </a:spcAft>
              <a:defRPr/>
            </a:pPr>
            <a:r>
              <a:rPr lang="en-US" altLang="en-US" dirty="0">
                <a:latin typeface="Helvetica" pitchFamily="34" charset="0"/>
                <a:ea typeface="ＭＳ Ｐゴシック" pitchFamily="34" charset="-128"/>
                <a:cs typeface="Helvetica" pitchFamily="34" charset="0"/>
              </a:rPr>
              <a:t>minimum of </a:t>
            </a:r>
            <a:r>
              <a:rPr lang="en-US" altLang="en-US" b="1" dirty="0">
                <a:solidFill>
                  <a:srgbClr val="CC3366"/>
                </a:solidFill>
                <a:latin typeface="Helvetica" pitchFamily="34" charset="0"/>
                <a:ea typeface="ＭＳ Ｐゴシック" pitchFamily="34" charset="-128"/>
                <a:cs typeface="Helvetica" pitchFamily="34" charset="0"/>
              </a:rPr>
              <a:t>12 units</a:t>
            </a:r>
          </a:p>
          <a:p>
            <a:pPr marL="257175" indent="-257175">
              <a:spcBef>
                <a:spcPts val="1350"/>
              </a:spcBef>
              <a:spcAft>
                <a:spcPts val="450"/>
              </a:spcAft>
              <a:defRPr/>
            </a:pPr>
            <a:r>
              <a:rPr lang="en-US" altLang="en-US" dirty="0">
                <a:latin typeface="Helvetica" pitchFamily="34" charset="0"/>
                <a:ea typeface="ＭＳ Ｐゴシック" pitchFamily="34" charset="-128"/>
                <a:cs typeface="Helvetica" pitchFamily="34" charset="0"/>
              </a:rPr>
              <a:t>students must satisfactorily </a:t>
            </a:r>
            <a:r>
              <a:rPr lang="en-US" altLang="en-US" b="1" dirty="0">
                <a:solidFill>
                  <a:srgbClr val="CC3366"/>
                </a:solidFill>
                <a:latin typeface="Helvetica" pitchFamily="34" charset="0"/>
                <a:ea typeface="ＭＳ Ｐゴシック" pitchFamily="34" charset="-128"/>
                <a:cs typeface="Helvetica" pitchFamily="34" charset="0"/>
              </a:rPr>
              <a:t>complete</a:t>
            </a:r>
            <a:r>
              <a:rPr lang="en-US" altLang="en-US" dirty="0">
                <a:solidFill>
                  <a:srgbClr val="CC3366"/>
                </a:solidFill>
                <a:latin typeface="Helvetica" pitchFamily="34" charset="0"/>
                <a:ea typeface="ＭＳ Ｐゴシック" pitchFamily="34" charset="-128"/>
                <a:cs typeface="Helvetica" pitchFamily="34" charset="0"/>
              </a:rPr>
              <a:t> </a:t>
            </a:r>
            <a:r>
              <a:rPr lang="en-US" altLang="en-US" dirty="0">
                <a:latin typeface="Helvetica" pitchFamily="34" charset="0"/>
                <a:ea typeface="ＭＳ Ｐゴシック" pitchFamily="34" charset="-128"/>
                <a:cs typeface="Helvetica" pitchFamily="34" charset="0"/>
              </a:rPr>
              <a:t>the Year 11 course before commencing the corresponding Year 12 course</a:t>
            </a:r>
            <a:endParaRPr lang="en-US" altLang="en-US" sz="2000" dirty="0">
              <a:latin typeface="Helvetica" pitchFamily="34" charset="0"/>
              <a:ea typeface="ＭＳ Ｐゴシック" pitchFamily="34" charset="-128"/>
              <a:cs typeface="Helvetica" pitchFamily="34" charset="0"/>
            </a:endParaRPr>
          </a:p>
          <a:p>
            <a:pPr marL="0" indent="0">
              <a:spcBef>
                <a:spcPts val="1350"/>
              </a:spcBef>
              <a:spcAft>
                <a:spcPts val="450"/>
              </a:spcAft>
              <a:buNone/>
              <a:defRPr/>
            </a:pPr>
            <a:endParaRPr lang="en-US" altLang="en-US" b="1" dirty="0">
              <a:solidFill>
                <a:srgbClr val="CC3366"/>
              </a:solidFill>
              <a:latin typeface="Helvetica" pitchFamily="34" charset="0"/>
              <a:ea typeface="ＭＳ Ｐゴシック" pitchFamily="34" charset="-128"/>
              <a:cs typeface="Helvetica" pitchFamily="34" charset="0"/>
            </a:endParaRPr>
          </a:p>
          <a:p>
            <a:pPr marL="0" indent="0">
              <a:spcBef>
                <a:spcPts val="1350"/>
              </a:spcBef>
              <a:spcAft>
                <a:spcPts val="450"/>
              </a:spcAft>
              <a:buNone/>
              <a:defRPr/>
            </a:pPr>
            <a:r>
              <a:rPr lang="en-US" altLang="en-US" b="1" dirty="0">
                <a:solidFill>
                  <a:srgbClr val="CC3366"/>
                </a:solidFill>
                <a:latin typeface="Helvetica" pitchFamily="34" charset="0"/>
                <a:ea typeface="ＭＳ Ｐゴシック" pitchFamily="34" charset="-128"/>
                <a:cs typeface="Helvetica" pitchFamily="34" charset="0"/>
              </a:rPr>
              <a:t>Year 12</a:t>
            </a:r>
          </a:p>
          <a:p>
            <a:pPr marL="257175" indent="-257175">
              <a:spcBef>
                <a:spcPts val="1350"/>
              </a:spcBef>
              <a:spcAft>
                <a:spcPts val="450"/>
              </a:spcAft>
              <a:defRPr/>
            </a:pPr>
            <a:r>
              <a:rPr lang="en-US" altLang="en-US" dirty="0">
                <a:latin typeface="Helvetica" pitchFamily="34" charset="0"/>
                <a:ea typeface="ＭＳ Ｐゴシック" pitchFamily="34" charset="-128"/>
                <a:cs typeface="Helvetica" pitchFamily="34" charset="0"/>
              </a:rPr>
              <a:t>minimum of </a:t>
            </a:r>
            <a:r>
              <a:rPr lang="en-US" altLang="en-US" b="1" dirty="0">
                <a:solidFill>
                  <a:srgbClr val="CC3366"/>
                </a:solidFill>
                <a:latin typeface="Helvetica" pitchFamily="34" charset="0"/>
                <a:ea typeface="ＭＳ Ｐゴシック" pitchFamily="34" charset="-128"/>
                <a:cs typeface="Helvetica" pitchFamily="34" charset="0"/>
              </a:rPr>
              <a:t>10 units</a:t>
            </a:r>
          </a:p>
          <a:p>
            <a:endParaRPr lang="en-AU" dirty="0"/>
          </a:p>
        </p:txBody>
      </p:sp>
    </p:spTree>
    <p:extLst>
      <p:ext uri="{BB962C8B-B14F-4D97-AF65-F5344CB8AC3E}">
        <p14:creationId xmlns:p14="http://schemas.microsoft.com/office/powerpoint/2010/main" val="411416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589" y="476672"/>
            <a:ext cx="10157354" cy="1397000"/>
          </a:xfrm>
        </p:spPr>
        <p:txBody>
          <a:bodyPr>
            <a:noAutofit/>
          </a:bodyPr>
          <a:lstStyle/>
          <a:p>
            <a:r>
              <a:rPr lang="en-AU" sz="5400" dirty="0">
                <a:effectLst>
                  <a:outerShdw blurRad="38100" dist="38100" dir="2700000" algn="tl">
                    <a:srgbClr val="000000">
                      <a:alpha val="43137"/>
                    </a:srgbClr>
                  </a:outerShdw>
                </a:effectLst>
              </a:rPr>
              <a:t>Requirements for the HSC</a:t>
            </a:r>
            <a:br>
              <a:rPr lang="en-AU" sz="5400" dirty="0">
                <a:effectLst>
                  <a:outerShdw blurRad="38100" dist="38100" dir="2700000" algn="tl">
                    <a:srgbClr val="000000">
                      <a:alpha val="43137"/>
                    </a:srgbClr>
                  </a:outerShdw>
                </a:effectLst>
              </a:rPr>
            </a:br>
            <a:endParaRPr lang="en-AU" sz="5400" dirty="0"/>
          </a:p>
        </p:txBody>
      </p:sp>
      <p:sp>
        <p:nvSpPr>
          <p:cNvPr id="3" name="Content Placeholder 2"/>
          <p:cNvSpPr>
            <a:spLocks noGrp="1"/>
          </p:cNvSpPr>
          <p:nvPr>
            <p:ph idx="1"/>
          </p:nvPr>
        </p:nvSpPr>
        <p:spPr/>
        <p:txBody>
          <a:bodyPr>
            <a:normAutofit fontScale="92500" lnSpcReduction="20000"/>
          </a:bodyPr>
          <a:lstStyle/>
          <a:p>
            <a:pPr marL="0" indent="0">
              <a:spcBef>
                <a:spcPts val="900"/>
              </a:spcBef>
              <a:spcAft>
                <a:spcPts val="0"/>
              </a:spcAft>
              <a:buNone/>
              <a:defRPr/>
            </a:pPr>
            <a:r>
              <a:rPr lang="en-US" altLang="en-US" sz="3200" b="1" dirty="0">
                <a:solidFill>
                  <a:srgbClr val="CC3366"/>
                </a:solidFill>
                <a:latin typeface="Helvetica" panose="020B0604020202020204" pitchFamily="34" charset="0"/>
                <a:ea typeface="ＭＳ Ｐゴシック" pitchFamily="34" charset="-128"/>
                <a:cs typeface="Helvetica" panose="020B0604020202020204" pitchFamily="34" charset="0"/>
              </a:rPr>
              <a:t>Both the Year 11 and Year 12 pattern of study must include:</a:t>
            </a:r>
          </a:p>
          <a:p>
            <a:pPr>
              <a:spcBef>
                <a:spcPts val="0"/>
              </a:spcBef>
              <a:spcAft>
                <a:spcPts val="0"/>
              </a:spcAft>
              <a:defRPr/>
            </a:pPr>
            <a:endPar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defRPr/>
            </a:pPr>
            <a:r>
              <a:rPr lang="en-US" altLang="en-US" dirty="0">
                <a:latin typeface="Helvetica" panose="020B0604020202020204" pitchFamily="34" charset="0"/>
                <a:ea typeface="ＭＳ Ｐゴシック" pitchFamily="34" charset="-128"/>
                <a:cs typeface="Helvetica" panose="020B0604020202020204" pitchFamily="34" charset="0"/>
              </a:rPr>
              <a:t>2 units of </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compulsory English</a:t>
            </a:r>
          </a:p>
          <a:p>
            <a:pPr>
              <a:spcBef>
                <a:spcPts val="0"/>
              </a:spcBef>
              <a:spcAft>
                <a:spcPts val="0"/>
              </a:spcAft>
              <a:defRPr/>
            </a:pPr>
            <a:endPar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defRPr/>
            </a:pPr>
            <a:r>
              <a:rPr lang="en-US" altLang="en-US" dirty="0">
                <a:latin typeface="Helvetica" panose="020B0604020202020204" pitchFamily="34" charset="0"/>
                <a:ea typeface="ＭＳ Ｐゴシック" pitchFamily="34" charset="-128"/>
                <a:cs typeface="Helvetica" panose="020B0604020202020204" pitchFamily="34" charset="0"/>
              </a:rPr>
              <a:t>at least </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6 units </a:t>
            </a:r>
            <a:r>
              <a:rPr lang="en-US" altLang="en-US" dirty="0">
                <a:latin typeface="Helvetica" panose="020B0604020202020204" pitchFamily="34" charset="0"/>
                <a:ea typeface="ＭＳ Ｐゴシック" pitchFamily="34" charset="-128"/>
                <a:cs typeface="Helvetica" panose="020B0604020202020204" pitchFamily="34" charset="0"/>
              </a:rPr>
              <a:t>of Board Developed Courses</a:t>
            </a:r>
          </a:p>
          <a:p>
            <a:pPr>
              <a:spcBef>
                <a:spcPts val="0"/>
              </a:spcBef>
              <a:spcAft>
                <a:spcPts val="0"/>
              </a:spcAft>
              <a:defRPr/>
            </a:pPr>
            <a:endParaRPr lang="en-US" altLang="en-US"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defRPr/>
            </a:pPr>
            <a:r>
              <a:rPr lang="en-US" altLang="en-US" dirty="0">
                <a:latin typeface="Helvetica" panose="020B0604020202020204" pitchFamily="34" charset="0"/>
                <a:ea typeface="ＭＳ Ｐゴシック" pitchFamily="34" charset="-128"/>
                <a:cs typeface="Helvetica" panose="020B0604020202020204" pitchFamily="34" charset="0"/>
              </a:rPr>
              <a:t>at least </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3 courses</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 </a:t>
            </a:r>
            <a:r>
              <a:rPr lang="en-US" altLang="en-US" dirty="0">
                <a:latin typeface="Helvetica" panose="020B0604020202020204" pitchFamily="34" charset="0"/>
                <a:ea typeface="ＭＳ Ｐゴシック" pitchFamily="34" charset="-128"/>
                <a:cs typeface="Helvetica" panose="020B0604020202020204" pitchFamily="34" charset="0"/>
              </a:rPr>
              <a:t>of </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2 units </a:t>
            </a:r>
            <a:r>
              <a:rPr lang="en-US" altLang="en-US" dirty="0">
                <a:latin typeface="Helvetica" panose="020B0604020202020204" pitchFamily="34" charset="0"/>
                <a:ea typeface="ＭＳ Ｐゴシック" pitchFamily="34" charset="-128"/>
                <a:cs typeface="Helvetica" panose="020B0604020202020204" pitchFamily="34" charset="0"/>
              </a:rPr>
              <a:t>value or greater</a:t>
            </a:r>
          </a:p>
          <a:p>
            <a:pPr>
              <a:spcBef>
                <a:spcPts val="0"/>
              </a:spcBef>
              <a:spcAft>
                <a:spcPts val="0"/>
              </a:spcAft>
              <a:defRPr/>
            </a:pPr>
            <a:endParaRPr lang="en-US" altLang="en-US"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defRPr/>
            </a:pPr>
            <a:r>
              <a:rPr lang="en-US" altLang="en-US" dirty="0">
                <a:latin typeface="Helvetica" panose="020B0604020202020204" pitchFamily="34" charset="0"/>
                <a:ea typeface="ＭＳ Ｐゴシック" pitchFamily="34" charset="-128"/>
                <a:cs typeface="Helvetica" panose="020B0604020202020204" pitchFamily="34" charset="0"/>
              </a:rPr>
              <a:t>at least </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4 subjects </a:t>
            </a:r>
            <a:r>
              <a:rPr lang="en-US" altLang="en-US" dirty="0">
                <a:latin typeface="Helvetica" panose="020B0604020202020204" pitchFamily="34" charset="0"/>
                <a:ea typeface="ＭＳ Ｐゴシック" pitchFamily="34" charset="-128"/>
                <a:cs typeface="Helvetica" panose="020B0604020202020204" pitchFamily="34" charset="0"/>
              </a:rPr>
              <a:t>(including English)</a:t>
            </a:r>
          </a:p>
          <a:p>
            <a:pPr>
              <a:spcBef>
                <a:spcPts val="0"/>
              </a:spcBef>
              <a:spcAft>
                <a:spcPts val="0"/>
              </a:spcAft>
              <a:defRPr/>
            </a:pPr>
            <a:endParaRPr lang="en-US" altLang="en-US"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defRPr/>
            </a:pPr>
            <a:r>
              <a:rPr lang="en-US" altLang="en-US" dirty="0">
                <a:latin typeface="Helvetica" panose="020B0604020202020204" pitchFamily="34" charset="0"/>
                <a:ea typeface="ＭＳ Ｐゴシック" pitchFamily="34" charset="-128"/>
                <a:cs typeface="Helvetica" panose="020B0604020202020204" pitchFamily="34" charset="0"/>
              </a:rPr>
              <a:t>a maximum of </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6 units </a:t>
            </a:r>
            <a:r>
              <a:rPr lang="en-US" altLang="en-US" dirty="0">
                <a:latin typeface="Helvetica" panose="020B0604020202020204" pitchFamily="34" charset="0"/>
                <a:ea typeface="ＭＳ Ｐゴシック" pitchFamily="34" charset="-128"/>
                <a:cs typeface="Helvetica" panose="020B0604020202020204" pitchFamily="34" charset="0"/>
              </a:rPr>
              <a:t>of Science may be included in the Year 11 pattern of study. </a:t>
            </a:r>
          </a:p>
          <a:p>
            <a:pPr>
              <a:spcBef>
                <a:spcPts val="0"/>
              </a:spcBef>
              <a:spcAft>
                <a:spcPts val="0"/>
              </a:spcAft>
              <a:defRPr/>
            </a:pPr>
            <a:endParaRPr lang="en-US" altLang="en-US"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defRPr/>
            </a:pPr>
            <a:r>
              <a:rPr lang="en-US" altLang="en-US" dirty="0">
                <a:latin typeface="Helvetica" panose="020B0604020202020204" pitchFamily="34" charset="0"/>
                <a:ea typeface="ＭＳ Ｐゴシック" pitchFamily="34" charset="-128"/>
                <a:cs typeface="Helvetica" panose="020B0604020202020204" pitchFamily="34" charset="0"/>
              </a:rPr>
              <a:t>a</a:t>
            </a:r>
            <a:r>
              <a:rPr lang="en-US" dirty="0">
                <a:latin typeface="Helvetica" panose="020B0604020202020204" pitchFamily="34" charset="0"/>
                <a:ea typeface="ＭＳ Ｐゴシック" pitchFamily="34" charset="-128"/>
                <a:cs typeface="Helvetica" panose="020B0604020202020204" pitchFamily="34" charset="0"/>
              </a:rPr>
              <a:t> maximum of </a:t>
            </a:r>
            <a:r>
              <a:rPr lang="en-US" b="1" dirty="0">
                <a:solidFill>
                  <a:srgbClr val="CC3366"/>
                </a:solidFill>
                <a:latin typeface="Helvetica" panose="020B0604020202020204" pitchFamily="34" charset="0"/>
                <a:ea typeface="ＭＳ Ｐゴシック" pitchFamily="34" charset="-128"/>
                <a:cs typeface="Helvetica" panose="020B0604020202020204" pitchFamily="34" charset="0"/>
              </a:rPr>
              <a:t>7</a:t>
            </a:r>
            <a:r>
              <a:rPr lang="en-US" altLang="en-US" b="1" dirty="0">
                <a:solidFill>
                  <a:srgbClr val="CC3366"/>
                </a:solidFill>
                <a:latin typeface="Helvetica" panose="020B0604020202020204" pitchFamily="34" charset="0"/>
                <a:ea typeface="ＭＳ Ｐゴシック" pitchFamily="34" charset="-128"/>
                <a:cs typeface="Helvetica" panose="020B0604020202020204" pitchFamily="34" charset="0"/>
              </a:rPr>
              <a:t> units </a:t>
            </a:r>
            <a:r>
              <a:rPr lang="en-US" altLang="en-US" dirty="0">
                <a:latin typeface="Helvetica" panose="020B0604020202020204" pitchFamily="34" charset="0"/>
                <a:ea typeface="ＭＳ Ｐゴシック" pitchFamily="34" charset="-128"/>
                <a:cs typeface="Helvetica" panose="020B0604020202020204" pitchFamily="34" charset="0"/>
              </a:rPr>
              <a:t>of Science may be included in the Year 12 pattern of study.</a:t>
            </a:r>
            <a:endParaRPr lang="en-AU" dirty="0"/>
          </a:p>
          <a:p>
            <a:pPr marL="0" indent="0">
              <a:buNone/>
            </a:pPr>
            <a:endParaRPr lang="en-AU" dirty="0"/>
          </a:p>
        </p:txBody>
      </p:sp>
    </p:spTree>
    <p:extLst>
      <p:ext uri="{BB962C8B-B14F-4D97-AF65-F5344CB8AC3E}">
        <p14:creationId xmlns:p14="http://schemas.microsoft.com/office/powerpoint/2010/main" val="378912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15" y="1700808"/>
            <a:ext cx="10652859" cy="1397000"/>
          </a:xfrm>
        </p:spPr>
        <p:txBody>
          <a:bodyPr>
            <a:normAutofit fontScale="90000"/>
          </a:bodyPr>
          <a:lstStyle/>
          <a:p>
            <a:br>
              <a:rPr lang="en-AU" dirty="0">
                <a:effectLst>
                  <a:outerShdw blurRad="38100" dist="38100" dir="2700000" algn="tl">
                    <a:srgbClr val="000000">
                      <a:alpha val="43137"/>
                    </a:srgbClr>
                  </a:outerShdw>
                </a:effectLst>
              </a:rPr>
            </a:br>
            <a:br>
              <a:rPr lang="en-AU" dirty="0">
                <a:effectLst>
                  <a:outerShdw blurRad="38100" dist="38100" dir="2700000" algn="tl">
                    <a:srgbClr val="000000">
                      <a:alpha val="43137"/>
                    </a:srgbClr>
                  </a:outerShdw>
                </a:effectLst>
              </a:rPr>
            </a:br>
            <a:br>
              <a:rPr lang="en-AU" dirty="0">
                <a:effectLst>
                  <a:outerShdw blurRad="38100" dist="38100" dir="2700000" algn="tl">
                    <a:srgbClr val="000000">
                      <a:alpha val="43137"/>
                    </a:srgbClr>
                  </a:outerShdw>
                </a:effectLst>
              </a:rPr>
            </a:br>
            <a:br>
              <a:rPr lang="en-AU" dirty="0">
                <a:effectLst>
                  <a:outerShdw blurRad="38100" dist="38100" dir="2700000" algn="tl">
                    <a:srgbClr val="000000">
                      <a:alpha val="43137"/>
                    </a:srgbClr>
                  </a:outerShdw>
                </a:effectLst>
              </a:rPr>
            </a:br>
            <a:r>
              <a:rPr lang="en-AU" dirty="0">
                <a:effectLst>
                  <a:outerShdw blurRad="38100" dist="38100" dir="2700000" algn="tl">
                    <a:srgbClr val="000000">
                      <a:alpha val="43137"/>
                    </a:srgbClr>
                  </a:outerShdw>
                </a:effectLst>
              </a:rPr>
              <a:t>Requirements for the HSC </a:t>
            </a:r>
            <a:br>
              <a:rPr lang="en-AU" dirty="0">
                <a:effectLst>
                  <a:outerShdw blurRad="38100" dist="38100" dir="2700000" algn="tl">
                    <a:srgbClr val="000000">
                      <a:alpha val="43137"/>
                    </a:srgbClr>
                  </a:outerShdw>
                </a:effectLst>
              </a:rPr>
            </a:br>
            <a:br>
              <a:rPr lang="en-AU" dirty="0">
                <a:effectLst>
                  <a:outerShdw blurRad="38100" dist="38100" dir="2700000" algn="tl">
                    <a:srgbClr val="000000">
                      <a:alpha val="43137"/>
                    </a:srgbClr>
                  </a:outerShdw>
                </a:effectLst>
              </a:rPr>
            </a:br>
            <a:r>
              <a:rPr lang="en-AU" dirty="0">
                <a:effectLst>
                  <a:outerShdw blurRad="38100" dist="38100" dir="2700000" algn="tl">
                    <a:srgbClr val="000000">
                      <a:alpha val="43137"/>
                    </a:srgbClr>
                  </a:outerShdw>
                </a:effectLst>
              </a:rPr>
              <a:t>– meeting the minimum standard in literacy and numeracy</a:t>
            </a:r>
            <a:br>
              <a:rPr lang="en-AU" dirty="0">
                <a:effectLst>
                  <a:outerShdw blurRad="38100" dist="38100" dir="2700000" algn="tl">
                    <a:srgbClr val="000000">
                      <a:alpha val="43137"/>
                    </a:srgbClr>
                  </a:outerShdw>
                </a:effectLst>
              </a:rPr>
            </a:br>
            <a:endParaRPr lang="en-AU" dirty="0"/>
          </a:p>
        </p:txBody>
      </p:sp>
      <p:sp>
        <p:nvSpPr>
          <p:cNvPr id="3" name="Content Placeholder 2"/>
          <p:cNvSpPr>
            <a:spLocks noGrp="1"/>
          </p:cNvSpPr>
          <p:nvPr>
            <p:ph idx="1"/>
          </p:nvPr>
        </p:nvSpPr>
        <p:spPr>
          <a:xfrm>
            <a:off x="765820" y="3501008"/>
            <a:ext cx="10157354" cy="3462288"/>
          </a:xfrm>
        </p:spPr>
        <p:txBody>
          <a:bodyPr/>
          <a:lstStyle/>
          <a:p>
            <a:pPr>
              <a:lnSpc>
                <a:spcPct val="100000"/>
              </a:lnSpc>
            </a:pPr>
            <a:r>
              <a:rPr lang="en-AU" dirty="0">
                <a:latin typeface="Helvetica" panose="020B0604020202020204" pitchFamily="34" charset="0"/>
                <a:cs typeface="Helvetica" panose="020B0604020202020204" pitchFamily="34" charset="0"/>
              </a:rPr>
              <a:t>From 2020, students need to demonstrate they have met a minimum standard in literacy and numeracy to be eligible for a HSC.  </a:t>
            </a:r>
          </a:p>
          <a:p>
            <a:pPr>
              <a:lnSpc>
                <a:spcPct val="100000"/>
              </a:lnSpc>
            </a:pPr>
            <a:r>
              <a:rPr lang="en-US" dirty="0">
                <a:latin typeface="Helvetica" panose="020B0604020202020204" pitchFamily="34" charset="0"/>
                <a:cs typeface="Helvetica" panose="020B0604020202020204" pitchFamily="34" charset="0"/>
              </a:rPr>
              <a:t>Students will show they meet the HSC minimum standard by passing online tests of basic literacy and numeracy skills, which are available for them to sit when they are ready in Year 10, 11 and 12 and after the HSC.</a:t>
            </a:r>
            <a:r>
              <a:rPr lang="en-AU" dirty="0">
                <a:latin typeface="Helvetica" panose="020B0604020202020204" pitchFamily="34" charset="0"/>
                <a:cs typeface="Helvetica" panose="020B0604020202020204" pitchFamily="34" charset="0"/>
              </a:rPr>
              <a:t> </a:t>
            </a:r>
          </a:p>
          <a:p>
            <a:pPr marL="0" indent="0">
              <a:buNone/>
            </a:pPr>
            <a:endParaRPr lang="en-AU" dirty="0"/>
          </a:p>
        </p:txBody>
      </p:sp>
    </p:spTree>
    <p:extLst>
      <p:ext uri="{BB962C8B-B14F-4D97-AF65-F5344CB8AC3E}">
        <p14:creationId xmlns:p14="http://schemas.microsoft.com/office/powerpoint/2010/main" val="34674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759453"/>
            <a:ext cx="10157354" cy="1397000"/>
          </a:xfrm>
        </p:spPr>
        <p:txBody>
          <a:bodyPr>
            <a:noAutofit/>
          </a:bodyPr>
          <a:lstStyle/>
          <a:p>
            <a:r>
              <a:rPr lang="en-US" altLang="en-US" sz="5400" dirty="0">
                <a:effectLst>
                  <a:outerShdw blurRad="38100" dist="38100" dir="2700000" algn="tl">
                    <a:srgbClr val="C0C0C0"/>
                  </a:outerShdw>
                </a:effectLst>
                <a:ea typeface="MS PGothic" pitchFamily="34" charset="-128"/>
                <a:cs typeface="Arial" panose="020B0604020202020204" pitchFamily="34" charset="0"/>
              </a:rPr>
              <a:t>HSC: All My Own Work</a:t>
            </a:r>
            <a:br>
              <a:rPr lang="en-US" altLang="en-US" sz="5400" dirty="0">
                <a:effectLst>
                  <a:outerShdw blurRad="38100" dist="38100" dir="2700000" algn="tl">
                    <a:srgbClr val="C0C0C0"/>
                  </a:outerShdw>
                </a:effectLst>
                <a:ea typeface="MS PGothic" pitchFamily="34" charset="-128"/>
                <a:cs typeface="Arial" panose="020B0604020202020204" pitchFamily="34" charset="0"/>
              </a:rPr>
            </a:br>
            <a:endParaRPr lang="en-AU" sz="5400" dirty="0"/>
          </a:p>
        </p:txBody>
      </p:sp>
      <p:sp>
        <p:nvSpPr>
          <p:cNvPr id="3" name="Content Placeholder 2"/>
          <p:cNvSpPr>
            <a:spLocks noGrp="1"/>
          </p:cNvSpPr>
          <p:nvPr>
            <p:ph idx="1"/>
          </p:nvPr>
        </p:nvSpPr>
        <p:spPr>
          <a:xfrm>
            <a:off x="621804" y="2132856"/>
            <a:ext cx="10157354" cy="4470400"/>
          </a:xfrm>
        </p:spPr>
        <p:txBody>
          <a:bodyPr/>
          <a:lstStyle/>
          <a:p>
            <a:pPr marL="257175" lvl="1" indent="-257175">
              <a:spcBef>
                <a:spcPts val="1350"/>
              </a:spcBef>
              <a:spcAft>
                <a:spcPts val="450"/>
              </a:spcAft>
              <a:buFont typeface="Arial" pitchFamily="34" charset="0"/>
              <a:buChar char="•"/>
            </a:pPr>
            <a:r>
              <a:rPr lang="en-AU" altLang="en-US" sz="2400" i="1" dirty="0">
                <a:latin typeface="Helvetica" charset="0"/>
              </a:rPr>
              <a:t>HSC: All My Own Work </a:t>
            </a:r>
            <a:r>
              <a:rPr lang="en-AU" altLang="en-US" sz="2400" dirty="0">
                <a:latin typeface="Helvetica" charset="0"/>
              </a:rPr>
              <a:t>is a </a:t>
            </a:r>
            <a:r>
              <a:rPr lang="en-AU" altLang="en-US" sz="2400" b="1" dirty="0">
                <a:solidFill>
                  <a:srgbClr val="CC3366"/>
                </a:solidFill>
                <a:latin typeface="Helvetica" charset="0"/>
              </a:rPr>
              <a:t>mandatory program </a:t>
            </a:r>
            <a:r>
              <a:rPr lang="en-AU" altLang="en-US" sz="2400" dirty="0">
                <a:latin typeface="Helvetica" charset="0"/>
              </a:rPr>
              <a:t>designed to help HSC students to follow the principles and practices of good scholarship.</a:t>
            </a:r>
          </a:p>
          <a:p>
            <a:pPr marL="257175" lvl="1" indent="-257175">
              <a:spcBef>
                <a:spcPts val="1350"/>
              </a:spcBef>
              <a:spcAft>
                <a:spcPts val="450"/>
              </a:spcAft>
              <a:buFont typeface="Arial" pitchFamily="34" charset="0"/>
              <a:buChar char="•"/>
            </a:pPr>
            <a:r>
              <a:rPr lang="en-AU" altLang="en-US" sz="2400" dirty="0">
                <a:latin typeface="Helvetica" charset="0"/>
              </a:rPr>
              <a:t>It consists of five modules:</a:t>
            </a:r>
          </a:p>
          <a:p>
            <a:pPr marL="557213" lvl="2" indent="-257175">
              <a:spcBef>
                <a:spcPts val="450"/>
              </a:spcBef>
              <a:buFont typeface="Wingdings" pitchFamily="2" charset="2"/>
              <a:buChar char="Ø"/>
            </a:pPr>
            <a:r>
              <a:rPr lang="en-AU" altLang="en-US" sz="2400" dirty="0">
                <a:latin typeface="Helvetica" charset="0"/>
              </a:rPr>
              <a:t>Scholarship Principles and Practices</a:t>
            </a:r>
          </a:p>
          <a:p>
            <a:pPr marL="557213" lvl="2" indent="-257175">
              <a:spcBef>
                <a:spcPts val="450"/>
              </a:spcBef>
              <a:buFont typeface="Wingdings" pitchFamily="2" charset="2"/>
              <a:buChar char="Ø"/>
            </a:pPr>
            <a:r>
              <a:rPr lang="en-AU" altLang="en-US" sz="2400" dirty="0">
                <a:latin typeface="Helvetica" charset="0"/>
              </a:rPr>
              <a:t>Acknowledging Sources</a:t>
            </a:r>
          </a:p>
          <a:p>
            <a:pPr marL="557213" lvl="2" indent="-257175">
              <a:spcBef>
                <a:spcPts val="450"/>
              </a:spcBef>
              <a:buFont typeface="Wingdings" pitchFamily="2" charset="2"/>
              <a:buChar char="Ø"/>
            </a:pPr>
            <a:r>
              <a:rPr lang="en-AU" altLang="en-US" sz="2400" dirty="0">
                <a:latin typeface="Helvetica" charset="0"/>
              </a:rPr>
              <a:t>Plagiarism</a:t>
            </a:r>
          </a:p>
          <a:p>
            <a:pPr marL="557213" lvl="2" indent="-257175">
              <a:spcBef>
                <a:spcPts val="450"/>
              </a:spcBef>
              <a:buFont typeface="Wingdings" pitchFamily="2" charset="2"/>
              <a:buChar char="Ø"/>
            </a:pPr>
            <a:r>
              <a:rPr lang="en-AU" altLang="en-US" sz="2400" dirty="0">
                <a:latin typeface="Helvetica" charset="0"/>
              </a:rPr>
              <a:t>Copyright</a:t>
            </a:r>
          </a:p>
          <a:p>
            <a:pPr marL="557213" lvl="2" indent="-257175">
              <a:spcBef>
                <a:spcPts val="450"/>
              </a:spcBef>
              <a:buFont typeface="Wingdings" pitchFamily="2" charset="2"/>
              <a:buChar char="Ø"/>
            </a:pPr>
            <a:r>
              <a:rPr lang="en-AU" altLang="en-US" sz="2400" dirty="0">
                <a:latin typeface="Helvetica" charset="0"/>
              </a:rPr>
              <a:t>Working with Others</a:t>
            </a:r>
          </a:p>
          <a:p>
            <a:pPr marL="0" indent="0">
              <a:buNone/>
            </a:pPr>
            <a:endParaRPr lang="en-AU" dirty="0"/>
          </a:p>
        </p:txBody>
      </p:sp>
    </p:spTree>
    <p:extLst>
      <p:ext uri="{BB962C8B-B14F-4D97-AF65-F5344CB8AC3E}">
        <p14:creationId xmlns:p14="http://schemas.microsoft.com/office/powerpoint/2010/main" val="27858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879872"/>
            <a:ext cx="10157354" cy="1397000"/>
          </a:xfrm>
        </p:spPr>
        <p:txBody>
          <a:bodyPr>
            <a:noAutofit/>
          </a:bodyPr>
          <a:lstStyle/>
          <a:p>
            <a:r>
              <a:rPr lang="en-AU" sz="5400" dirty="0">
                <a:effectLst>
                  <a:outerShdw blurRad="38100" dist="38100" dir="2700000" algn="tl">
                    <a:srgbClr val="000000">
                      <a:alpha val="43137"/>
                    </a:srgbClr>
                  </a:outerShdw>
                </a:effectLst>
              </a:rPr>
              <a:t>Types of HSC Courses</a:t>
            </a:r>
            <a:br>
              <a:rPr lang="en-AU" sz="5400" dirty="0">
                <a:effectLst>
                  <a:outerShdw blurRad="38100" dist="38100" dir="2700000" algn="tl">
                    <a:srgbClr val="000000">
                      <a:alpha val="43137"/>
                    </a:srgbClr>
                  </a:outerShdw>
                </a:effectLst>
              </a:rPr>
            </a:br>
            <a:endParaRPr lang="en-AU"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7404125"/>
              </p:ext>
            </p:extLst>
          </p:nvPr>
        </p:nvGraphicFramePr>
        <p:xfrm>
          <a:off x="693812" y="2276872"/>
          <a:ext cx="10156826" cy="3832860"/>
        </p:xfrm>
        <a:graphic>
          <a:graphicData uri="http://schemas.openxmlformats.org/drawingml/2006/table">
            <a:tbl>
              <a:tblPr firstRow="1" bandRow="1">
                <a:tableStyleId>{69012ECD-51FC-41F1-AA8D-1B2483CD663E}</a:tableStyleId>
              </a:tblPr>
              <a:tblGrid>
                <a:gridCol w="5078413">
                  <a:extLst>
                    <a:ext uri="{9D8B030D-6E8A-4147-A177-3AD203B41FA5}">
                      <a16:colId xmlns:a16="http://schemas.microsoft.com/office/drawing/2014/main" val="907192580"/>
                    </a:ext>
                  </a:extLst>
                </a:gridCol>
                <a:gridCol w="5078413">
                  <a:extLst>
                    <a:ext uri="{9D8B030D-6E8A-4147-A177-3AD203B41FA5}">
                      <a16:colId xmlns:a16="http://schemas.microsoft.com/office/drawing/2014/main" val="3779054865"/>
                    </a:ext>
                  </a:extLst>
                </a:gridCol>
              </a:tblGrid>
              <a:tr h="37084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AU" sz="2800" dirty="0">
                          <a:latin typeface="Helvetica" panose="020B0604020202020204" pitchFamily="34" charset="0"/>
                          <a:cs typeface="Helvetica" panose="020B0604020202020204" pitchFamily="34" charset="0"/>
                        </a:rPr>
                        <a:t>Board Developed</a:t>
                      </a:r>
                      <a:r>
                        <a:rPr lang="en-AU" sz="2800" baseline="0" dirty="0">
                          <a:latin typeface="Helvetica" panose="020B0604020202020204" pitchFamily="34" charset="0"/>
                          <a:cs typeface="Helvetica" panose="020B0604020202020204" pitchFamily="34" charset="0"/>
                        </a:rPr>
                        <a:t> Courses</a:t>
                      </a:r>
                      <a:endParaRPr lang="en-AU" sz="2800" dirty="0">
                        <a:latin typeface="Helvetica" panose="020B0604020202020204" pitchFamily="34" charset="0"/>
                        <a:cs typeface="Helvetica"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AU" sz="2800" dirty="0">
                          <a:latin typeface="Helvetica" panose="020B0604020202020204" pitchFamily="34" charset="0"/>
                          <a:cs typeface="Helvetica" panose="020B0604020202020204" pitchFamily="34" charset="0"/>
                        </a:rPr>
                        <a:t>Board</a:t>
                      </a:r>
                      <a:r>
                        <a:rPr lang="en-AU" sz="2800" baseline="0" dirty="0">
                          <a:latin typeface="Helvetica" panose="020B0604020202020204" pitchFamily="34" charset="0"/>
                          <a:cs typeface="Helvetica" panose="020B0604020202020204" pitchFamily="34" charset="0"/>
                        </a:rPr>
                        <a:t> Endorsed Courses</a:t>
                      </a:r>
                      <a:endParaRPr lang="en-AU" sz="2800" dirty="0">
                        <a:latin typeface="Helvetica" panose="020B0604020202020204" pitchFamily="34" charset="0"/>
                        <a:cs typeface="Helvetica"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3102253177"/>
                  </a:ext>
                </a:extLst>
              </a:tr>
              <a:tr h="370840">
                <a:tc>
                  <a:txBody>
                    <a:bodyPr/>
                    <a:lstStyle/>
                    <a:p>
                      <a:pPr algn="l"/>
                      <a:r>
                        <a:rPr lang="en-AU" sz="1800" dirty="0">
                          <a:latin typeface="Helvetica" panose="020B0604020202020204" pitchFamily="34" charset="0"/>
                          <a:cs typeface="Helvetica" panose="020B0604020202020204" pitchFamily="34" charset="0"/>
                        </a:rPr>
                        <a:t>HSC</a:t>
                      </a:r>
                      <a:r>
                        <a:rPr lang="en-AU" sz="1800" baseline="0" dirty="0">
                          <a:latin typeface="Helvetica" panose="020B0604020202020204" pitchFamily="34" charset="0"/>
                          <a:cs typeface="Helvetica" panose="020B0604020202020204" pitchFamily="34" charset="0"/>
                        </a:rPr>
                        <a:t> examination except for: </a:t>
                      </a:r>
                    </a:p>
                    <a:p>
                      <a:pPr marL="285750" indent="-285750" algn="l">
                        <a:buFont typeface="Arial" panose="020B0604020202020204" pitchFamily="34" charset="0"/>
                        <a:buChar char="•"/>
                      </a:pPr>
                      <a:r>
                        <a:rPr lang="en-AU" sz="1800" baseline="0" dirty="0">
                          <a:latin typeface="Helvetica" panose="020B0604020202020204" pitchFamily="34" charset="0"/>
                          <a:cs typeface="Helvetica" panose="020B0604020202020204" pitchFamily="34" charset="0"/>
                        </a:rPr>
                        <a:t>optional examination in English Studies and Mathematics Standard 1 and VET Curriculum Framework courses</a:t>
                      </a:r>
                    </a:p>
                    <a:p>
                      <a:pPr marL="285750" indent="-285750" algn="l">
                        <a:buFont typeface="Arial" panose="020B0604020202020204" pitchFamily="34" charset="0"/>
                        <a:buChar char="•"/>
                      </a:pPr>
                      <a:r>
                        <a:rPr lang="en-AU" sz="1800" baseline="0" dirty="0">
                          <a:latin typeface="Helvetica" panose="020B0604020202020204" pitchFamily="34" charset="0"/>
                          <a:cs typeface="Helvetica" panose="020B0604020202020204" pitchFamily="34" charset="0"/>
                        </a:rPr>
                        <a:t>all Life Skills courses</a:t>
                      </a:r>
                      <a:endParaRPr lang="en-AU" sz="1800" dirty="0">
                        <a:latin typeface="Helvetica" panose="020B0604020202020204" pitchFamily="34" charset="0"/>
                        <a:cs typeface="Helvetica" panose="020B0604020202020204"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sz="1800" dirty="0">
                          <a:latin typeface="Helvetica" panose="020B0604020202020204" pitchFamily="34" charset="0"/>
                          <a:cs typeface="Helvetica" panose="020B0604020202020204" pitchFamily="34" charset="0"/>
                        </a:rPr>
                        <a:t>No HSC examination – school-based</a:t>
                      </a:r>
                      <a:r>
                        <a:rPr lang="en-AU" sz="1800" baseline="0" dirty="0">
                          <a:latin typeface="Helvetica" panose="020B0604020202020204" pitchFamily="34" charset="0"/>
                          <a:cs typeface="Helvetica" panose="020B0604020202020204" pitchFamily="34" charset="0"/>
                        </a:rPr>
                        <a:t> assessment only</a:t>
                      </a:r>
                      <a:endParaRPr lang="en-AU" sz="1800" dirty="0">
                        <a:latin typeface="Helvetica" panose="020B0604020202020204" pitchFamily="34" charset="0"/>
                        <a:cs typeface="Helvetica" panose="020B0604020202020204"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9036374"/>
                  </a:ext>
                </a:extLst>
              </a:tr>
              <a:tr h="370840">
                <a:tc>
                  <a:txBody>
                    <a:bodyPr/>
                    <a:lstStyle/>
                    <a:p>
                      <a:pPr algn="l"/>
                      <a:r>
                        <a:rPr lang="en-AU" sz="1800" dirty="0">
                          <a:latin typeface="Helvetica" panose="020B0604020202020204" pitchFamily="34" charset="0"/>
                          <a:cs typeface="Helvetica" panose="020B0604020202020204" pitchFamily="34" charset="0"/>
                        </a:rPr>
                        <a:t>May be included</a:t>
                      </a:r>
                      <a:r>
                        <a:rPr lang="en-AU" sz="1800" baseline="0" dirty="0">
                          <a:latin typeface="Helvetica" panose="020B0604020202020204" pitchFamily="34" charset="0"/>
                          <a:cs typeface="Helvetica" panose="020B0604020202020204" pitchFamily="34" charset="0"/>
                        </a:rPr>
                        <a:t> in the calculation of a student’s Australian Tertiary Admission Rank (ATAR).</a:t>
                      </a:r>
                      <a:endParaRPr lang="en-AU" sz="1800" dirty="0">
                        <a:latin typeface="Helvetica" panose="020B0604020202020204" pitchFamily="34" charset="0"/>
                        <a:cs typeface="Helvetica" panose="020B0604020202020204"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sz="1800" dirty="0">
                          <a:latin typeface="Helvetica" panose="020B0604020202020204" pitchFamily="34" charset="0"/>
                          <a:cs typeface="Helvetica" panose="020B0604020202020204" pitchFamily="34" charset="0"/>
                        </a:rPr>
                        <a:t>Not included in the calculation</a:t>
                      </a:r>
                      <a:r>
                        <a:rPr lang="en-AU" sz="1800" baseline="0" dirty="0">
                          <a:latin typeface="Helvetica" panose="020B0604020202020204" pitchFamily="34" charset="0"/>
                          <a:cs typeface="Helvetica" panose="020B0604020202020204" pitchFamily="34" charset="0"/>
                        </a:rPr>
                        <a:t> of a student’s Australian Tertiary Admission Rank (ATAR).</a:t>
                      </a:r>
                      <a:endParaRPr lang="en-AU" sz="1800" dirty="0">
                        <a:latin typeface="Helvetica" panose="020B0604020202020204" pitchFamily="34" charset="0"/>
                        <a:cs typeface="Helvetica" panose="020B0604020202020204"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2190291"/>
                  </a:ext>
                </a:extLst>
              </a:tr>
              <a:tr h="370840">
                <a:tc>
                  <a:txBody>
                    <a:bodyPr/>
                    <a:lstStyle/>
                    <a:p>
                      <a:pPr algn="l"/>
                      <a:r>
                        <a:rPr lang="en-AU" sz="1800" dirty="0">
                          <a:latin typeface="Helvetica" panose="020B0604020202020204" pitchFamily="34" charset="0"/>
                          <a:cs typeface="Helvetica" panose="020B0604020202020204" pitchFamily="34" charset="0"/>
                        </a:rPr>
                        <a:t>Includes some Vocational</a:t>
                      </a:r>
                      <a:r>
                        <a:rPr lang="en-AU" sz="1800" baseline="0" dirty="0">
                          <a:latin typeface="Helvetica" panose="020B0604020202020204" pitchFamily="34" charset="0"/>
                          <a:cs typeface="Helvetica" panose="020B0604020202020204" pitchFamily="34" charset="0"/>
                        </a:rPr>
                        <a:t> Education and Training (VET) courses.</a:t>
                      </a:r>
                      <a:endParaRPr lang="en-AU" sz="1800" dirty="0">
                        <a:latin typeface="Helvetica" panose="020B0604020202020204" pitchFamily="34" charset="0"/>
                        <a:cs typeface="Helvetica" panose="020B0604020202020204"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sz="1800" dirty="0">
                          <a:latin typeface="Helvetica" panose="020B0604020202020204" pitchFamily="34" charset="0"/>
                          <a:cs typeface="Helvetica" panose="020B0604020202020204" pitchFamily="34" charset="0"/>
                        </a:rPr>
                        <a:t>Includes some Vocational</a:t>
                      </a:r>
                      <a:r>
                        <a:rPr lang="en-AU" sz="1800" baseline="0" dirty="0">
                          <a:latin typeface="Helvetica" panose="020B0604020202020204" pitchFamily="34" charset="0"/>
                          <a:cs typeface="Helvetica" panose="020B0604020202020204" pitchFamily="34" charset="0"/>
                        </a:rPr>
                        <a:t> Education and Training (VET) courses.</a:t>
                      </a:r>
                      <a:endParaRPr lang="en-AU" sz="1800" dirty="0">
                        <a:latin typeface="Helvetica" panose="020B0604020202020204" pitchFamily="34" charset="0"/>
                        <a:cs typeface="Helvetica" panose="020B0604020202020204"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2647673"/>
                  </a:ext>
                </a:extLst>
              </a:tr>
              <a:tr h="37084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AU" sz="1800" dirty="0">
                          <a:latin typeface="Helvetica" panose="020B0604020202020204" pitchFamily="34" charset="0"/>
                          <a:cs typeface="Helvetica" panose="020B0604020202020204" pitchFamily="34" charset="0"/>
                        </a:rPr>
                        <a:t>Includes Life Skills courses.</a:t>
                      </a:r>
                    </a:p>
                    <a:p>
                      <a:endParaRPr lang="en-AU"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01672"/>
                  </a:ext>
                </a:extLst>
              </a:tr>
            </a:tbl>
          </a:graphicData>
        </a:graphic>
      </p:graphicFrame>
    </p:spTree>
    <p:extLst>
      <p:ext uri="{BB962C8B-B14F-4D97-AF65-F5344CB8AC3E}">
        <p14:creationId xmlns:p14="http://schemas.microsoft.com/office/powerpoint/2010/main" val="361546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412776"/>
            <a:ext cx="10157354" cy="1397000"/>
          </a:xfrm>
        </p:spPr>
        <p:txBody>
          <a:bodyPr>
            <a:normAutofit fontScale="90000"/>
          </a:bodyPr>
          <a:lstStyle/>
          <a:p>
            <a:r>
              <a:rPr lang="en-AU" sz="5300" dirty="0">
                <a:effectLst>
                  <a:outerShdw blurRad="38100" dist="38100" dir="2700000" algn="tl">
                    <a:srgbClr val="000000">
                      <a:alpha val="43137"/>
                    </a:srgbClr>
                  </a:outerShdw>
                </a:effectLst>
              </a:rPr>
              <a:t>Board Developed Courses and the ATAR</a:t>
            </a:r>
            <a:br>
              <a:rPr lang="en-AU" dirty="0">
                <a:effectLst>
                  <a:outerShdw blurRad="38100" dist="38100" dir="2700000" algn="tl">
                    <a:srgbClr val="000000">
                      <a:alpha val="43137"/>
                    </a:srgbClr>
                  </a:outerShdw>
                </a:effectLst>
              </a:rPr>
            </a:b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8202008"/>
              </p:ext>
            </p:extLst>
          </p:nvPr>
        </p:nvGraphicFramePr>
        <p:xfrm>
          <a:off x="765820" y="2924944"/>
          <a:ext cx="10156826" cy="3200400"/>
        </p:xfrm>
        <a:graphic>
          <a:graphicData uri="http://schemas.openxmlformats.org/drawingml/2006/table">
            <a:tbl>
              <a:tblPr firstRow="1" bandRow="1">
                <a:tableStyleId>{69012ECD-51FC-41F1-AA8D-1B2483CD663E}</a:tableStyleId>
              </a:tblPr>
              <a:tblGrid>
                <a:gridCol w="5078413">
                  <a:extLst>
                    <a:ext uri="{9D8B030D-6E8A-4147-A177-3AD203B41FA5}">
                      <a16:colId xmlns:a16="http://schemas.microsoft.com/office/drawing/2014/main" val="3980978713"/>
                    </a:ext>
                  </a:extLst>
                </a:gridCol>
                <a:gridCol w="5078413">
                  <a:extLst>
                    <a:ext uri="{9D8B030D-6E8A-4147-A177-3AD203B41FA5}">
                      <a16:colId xmlns:a16="http://schemas.microsoft.com/office/drawing/2014/main" val="1202724699"/>
                    </a:ext>
                  </a:extLst>
                </a:gridCol>
              </a:tblGrid>
              <a:tr h="370840">
                <a:tc>
                  <a:txBody>
                    <a:bodyPr/>
                    <a:lstStyle/>
                    <a:p>
                      <a:pPr algn="ctr"/>
                      <a:r>
                        <a:rPr lang="en-AU" sz="3200" dirty="0">
                          <a:latin typeface="Helvetica" panose="020B0604020202020204" pitchFamily="34" charset="0"/>
                          <a:cs typeface="Helvetica" panose="020B0604020202020204" pitchFamily="34" charset="0"/>
                        </a:rPr>
                        <a:t>Category A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ctr"/>
                      <a:r>
                        <a:rPr lang="en-AU" sz="3200" dirty="0">
                          <a:latin typeface="Helvetica" panose="020B0604020202020204" pitchFamily="34" charset="0"/>
                          <a:cs typeface="Helvetica" panose="020B0604020202020204" pitchFamily="34" charset="0"/>
                        </a:rPr>
                        <a:t>Category B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265166180"/>
                  </a:ext>
                </a:extLst>
              </a:tr>
              <a:tr h="370840">
                <a:tc>
                  <a:txBody>
                    <a:bodyPr/>
                    <a:lstStyle/>
                    <a:p>
                      <a:r>
                        <a:rPr lang="en-AU" sz="2000" dirty="0">
                          <a:latin typeface="Helvetica" panose="020B0604020202020204" pitchFamily="34" charset="0"/>
                          <a:cs typeface="Helvetica" panose="020B0604020202020204" pitchFamily="34" charset="0"/>
                        </a:rPr>
                        <a:t>May be included in the calculation</a:t>
                      </a:r>
                      <a:r>
                        <a:rPr lang="en-AU" sz="2000" baseline="0" dirty="0">
                          <a:latin typeface="Helvetica" panose="020B0604020202020204" pitchFamily="34" charset="0"/>
                          <a:cs typeface="Helvetica" panose="020B0604020202020204" pitchFamily="34" charset="0"/>
                        </a:rPr>
                        <a:t> of a student’s Australian Tertiary Admission Rank (ATAR)</a:t>
                      </a:r>
                      <a:endParaRPr lang="en-AU" sz="20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000" dirty="0">
                          <a:latin typeface="Helvetica" panose="020B0604020202020204" pitchFamily="34" charset="0"/>
                          <a:cs typeface="Helvetica" panose="020B0604020202020204" pitchFamily="34" charset="0"/>
                        </a:rPr>
                        <a:t>No more than 2 units of Category B courses can be included in the calculation of a student’s ATAR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969267"/>
                  </a:ext>
                </a:extLst>
              </a:tr>
              <a:tr h="370840">
                <a:tc>
                  <a:txBody>
                    <a:bodyPr/>
                    <a:lstStyle/>
                    <a:p>
                      <a:r>
                        <a:rPr lang="en-AU" sz="2000" dirty="0">
                          <a:latin typeface="Helvetica" panose="020B0604020202020204" pitchFamily="34" charset="0"/>
                          <a:cs typeface="Helvetica" panose="020B0604020202020204" pitchFamily="34" charset="0"/>
                        </a:rPr>
                        <a:t>Compulsory HSC Examination</a:t>
                      </a:r>
                      <a:r>
                        <a:rPr lang="en-AU" sz="2000" baseline="0" dirty="0">
                          <a:latin typeface="Helvetica" panose="020B0604020202020204" pitchFamily="34" charset="0"/>
                          <a:cs typeface="Helvetica" panose="020B0604020202020204" pitchFamily="34" charset="0"/>
                        </a:rPr>
                        <a:t> for most courses</a:t>
                      </a:r>
                      <a:endParaRPr lang="en-AU" sz="20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000" dirty="0">
                          <a:latin typeface="Helvetica" panose="020B0604020202020204" pitchFamily="34" charset="0"/>
                          <a:cs typeface="Helvetica" panose="020B0604020202020204" pitchFamily="34" charset="0"/>
                        </a:rPr>
                        <a:t>Optional HSC examination for some</a:t>
                      </a:r>
                      <a:r>
                        <a:rPr lang="en-AU" sz="2000" baseline="0" dirty="0">
                          <a:latin typeface="Helvetica" panose="020B0604020202020204" pitchFamily="34" charset="0"/>
                          <a:cs typeface="Helvetica" panose="020B0604020202020204" pitchFamily="34" charset="0"/>
                        </a:rPr>
                        <a:t> courses</a:t>
                      </a:r>
                      <a:r>
                        <a:rPr lang="en-AU" sz="2000" dirty="0">
                          <a:latin typeface="Helvetica" panose="020B0604020202020204" pitchFamily="34" charset="0"/>
                          <a:cs typeface="Helvetica" panose="020B0604020202020204" pitchFamily="34" charset="0"/>
                        </a:rPr>
                        <a: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9560285"/>
                  </a:ext>
                </a:extLst>
              </a:tr>
              <a:tr h="370840">
                <a:tc>
                  <a:txBody>
                    <a:bodyPr/>
                    <a:lstStyle/>
                    <a:p>
                      <a:endParaRPr lang="en-AU" sz="20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2000" dirty="0">
                          <a:latin typeface="Helvetica" panose="020B0604020202020204" pitchFamily="34" charset="0"/>
                          <a:cs typeface="Helvetica" panose="020B0604020202020204" pitchFamily="34" charset="0"/>
                        </a:rPr>
                        <a:t>Include VET Curriculum Framework courses</a:t>
                      </a:r>
                      <a:r>
                        <a:rPr lang="en-AU" sz="2000" baseline="0" dirty="0">
                          <a:latin typeface="Helvetica" panose="020B0604020202020204" pitchFamily="34" charset="0"/>
                          <a:cs typeface="Helvetica" panose="020B0604020202020204" pitchFamily="34" charset="0"/>
                        </a:rPr>
                        <a:t> and have compulsory work placement. </a:t>
                      </a:r>
                      <a:endParaRPr lang="en-AU" sz="20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0694160"/>
                  </a:ext>
                </a:extLst>
              </a:tr>
            </a:tbl>
          </a:graphicData>
        </a:graphic>
      </p:graphicFrame>
    </p:spTree>
    <p:extLst>
      <p:ext uri="{BB962C8B-B14F-4D97-AF65-F5344CB8AC3E}">
        <p14:creationId xmlns:p14="http://schemas.microsoft.com/office/powerpoint/2010/main" val="161192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568</TotalTime>
  <Words>3004</Words>
  <Application>Microsoft Office PowerPoint</Application>
  <PresentationFormat>Custom</PresentationFormat>
  <Paragraphs>323</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ＭＳ Ｐゴシック</vt:lpstr>
      <vt:lpstr>Arial</vt:lpstr>
      <vt:lpstr>Century Gothic</vt:lpstr>
      <vt:lpstr>Courier New</vt:lpstr>
      <vt:lpstr>Helvetica</vt:lpstr>
      <vt:lpstr>Wingdings</vt:lpstr>
      <vt:lpstr>ヒラギノ角ゴ Pro W3</vt:lpstr>
      <vt:lpstr>Books 16x9</vt:lpstr>
      <vt:lpstr> Year 11 and 12  Information for Year 10 students and their parents </vt:lpstr>
      <vt:lpstr>PowerPoint Presentation</vt:lpstr>
      <vt:lpstr>HSC Course Structure </vt:lpstr>
      <vt:lpstr>Requirements for the HSC </vt:lpstr>
      <vt:lpstr>Requirements for the HSC </vt:lpstr>
      <vt:lpstr>    Requirements for the HSC   – meeting the minimum standard in literacy and numeracy </vt:lpstr>
      <vt:lpstr>HSC: All My Own Work </vt:lpstr>
      <vt:lpstr>Types of HSC Courses </vt:lpstr>
      <vt:lpstr>Board Developed Courses and the ATAR </vt:lpstr>
      <vt:lpstr>EXTENSION COURSES</vt:lpstr>
      <vt:lpstr>VET &amp; EVET Courses</vt:lpstr>
      <vt:lpstr>External Providers An application is required to be considered to study with any of these providers</vt:lpstr>
      <vt:lpstr>Other Useful Resources</vt:lpstr>
      <vt:lpstr>HSC example – subjects &amp; courses</vt:lpstr>
      <vt:lpstr>HSC example – subjects &amp; courses</vt:lpstr>
      <vt:lpstr>HSC example – subjects &amp; courses</vt:lpstr>
      <vt:lpstr>HSC + the ATAR</vt:lpstr>
      <vt:lpstr>Record of School Achievement </vt:lpstr>
      <vt:lpstr>How is the HSC Mark Determined? </vt:lpstr>
      <vt:lpstr>The HSC report – it’s all about STANDARDS</vt:lpstr>
      <vt:lpstr>PowerPoint Presentation</vt:lpstr>
      <vt:lpstr>Australian Tertiary Admission Rank </vt:lpstr>
      <vt:lpstr>ATAR Eligibility </vt:lpstr>
      <vt:lpstr>            Urban Myths</vt:lpstr>
      <vt:lpstr>Urban Myths</vt:lpstr>
      <vt:lpstr>ATAR =99.1 A real CGHS student </vt:lpstr>
      <vt:lpstr>ATAR =99.3 A real CGHS student</vt:lpstr>
      <vt:lpstr>So HOW do I get a good ATAR?</vt:lpstr>
      <vt:lpstr>Resources available on our website</vt:lpstr>
      <vt:lpstr>How to choose?</vt:lpstr>
      <vt:lpstr>Course Selection Considerations </vt:lpstr>
      <vt:lpstr>Subject selection interviews</vt:lpstr>
      <vt:lpstr>Subject Selections are due:</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Simone Hope</dc:creator>
  <cp:lastModifiedBy>Belinda Leabeater</cp:lastModifiedBy>
  <cp:revision>76</cp:revision>
  <cp:lastPrinted>2020-06-22T07:17:20Z</cp:lastPrinted>
  <dcterms:created xsi:type="dcterms:W3CDTF">2019-06-12T08:02:19Z</dcterms:created>
  <dcterms:modified xsi:type="dcterms:W3CDTF">2020-06-24T23:03:36Z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