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62" r:id="rId5"/>
    <p:sldId id="263" r:id="rId6"/>
    <p:sldId id="266" r:id="rId7"/>
    <p:sldId id="267" r:id="rId8"/>
    <p:sldId id="273" r:id="rId9"/>
    <p:sldId id="270" r:id="rId10"/>
    <p:sldId id="271" r:id="rId11"/>
    <p:sldId id="272" r:id="rId12"/>
  </p:sldIdLst>
  <p:sldSz cx="9144000" cy="6858000" type="screen4x3"/>
  <p:notesSz cx="6797675" cy="9928225"/>
  <p:custDataLst>
    <p:tags r:id="rId15"/>
  </p:custData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425" autoAdjust="0"/>
  </p:normalViewPr>
  <p:slideViewPr>
    <p:cSldViewPr>
      <p:cViewPr varScale="1">
        <p:scale>
          <a:sx n="98" d="100"/>
          <a:sy n="98" d="100"/>
        </p:scale>
        <p:origin x="952" y="192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559796C-A331-4A71-9642-0E863213C03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999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363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83A91C4-1E18-4231-858B-5B6578A5648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900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Deputy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Deputy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 HT Secondary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HT SS with electives there are only a few that</a:t>
            </a:r>
            <a:r>
              <a:rPr lang="en-AU" baseline="0" dirty="0"/>
              <a:t> are required if the students are going to take all the way through to HSC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Music</a:t>
            </a:r>
            <a:r>
              <a:rPr lang="en-AU" baseline="0" dirty="0"/>
              <a:t> – if wishing to do Music 2 for HSC must do music in stage 5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Languages – If wishing to do a Continuers</a:t>
            </a:r>
            <a:r>
              <a:rPr lang="en-AU" baseline="0" dirty="0"/>
              <a:t> course for HSC – must do that language in stage 5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Courses</a:t>
            </a:r>
            <a:r>
              <a:rPr lang="en-AU" baseline="0" dirty="0"/>
              <a:t> with subject fees – fee is compulsory due to the costs involved eg food, wood, workbooks</a:t>
            </a:r>
          </a:p>
          <a:p>
            <a:r>
              <a:rPr lang="en-AU" dirty="0"/>
              <a:t>Distance Education and NSW School of Languages are NOT</a:t>
            </a:r>
            <a:r>
              <a:rPr lang="en-AU" baseline="0" dirty="0"/>
              <a:t> available for students in stage 5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HT SS – They</a:t>
            </a:r>
            <a:r>
              <a:rPr lang="en-AU" baseline="0" dirty="0"/>
              <a:t> will need to PRINT out a receipt, this must be signed and returned to school no LATER than Monday 27</a:t>
            </a:r>
            <a:r>
              <a:rPr lang="en-AU" baseline="30000" dirty="0"/>
              <a:t>th</a:t>
            </a:r>
            <a:r>
              <a:rPr lang="en-AU" baseline="0" dirty="0"/>
              <a:t> of July.</a:t>
            </a:r>
          </a:p>
          <a:p>
            <a:r>
              <a:rPr lang="en-AU" dirty="0"/>
              <a:t>S</a:t>
            </a:r>
            <a:r>
              <a:rPr lang="en-AU"/>
              <a:t>ubject </a:t>
            </a:r>
            <a:r>
              <a:rPr lang="en-AU" dirty="0"/>
              <a:t>selections will open tomorrow.</a:t>
            </a:r>
            <a:r>
              <a:rPr lang="en-AU" baseline="0" dirty="0"/>
              <a:t> </a:t>
            </a:r>
            <a:endParaRPr lang="en-AU" dirty="0"/>
          </a:p>
          <a:p>
            <a:r>
              <a:rPr lang="en-AU" dirty="0"/>
              <a:t>Please</a:t>
            </a:r>
            <a:r>
              <a:rPr lang="en-AU" baseline="0" dirty="0"/>
              <a:t> encourage your daughter to read about and watch all the videos in TEAMs.</a:t>
            </a:r>
          </a:p>
          <a:p>
            <a:r>
              <a:rPr lang="en-AU" baseline="0" dirty="0"/>
              <a:t>After selections are in they are taken to the Principal to determine which subjects can run based on staffing provided to the school. Students will be informed IF their subject </a:t>
            </a:r>
            <a:r>
              <a:rPr lang="en-AU" b="1" baseline="0" dirty="0"/>
              <a:t>will not run </a:t>
            </a:r>
            <a:r>
              <a:rPr lang="en-AU" baseline="0" dirty="0"/>
              <a:t>in 2021. They will be asked to re-pick based on the subjects that will run in 2021. Please encourage your to have a reserve choice just in case this occurs.</a:t>
            </a:r>
          </a:p>
          <a:p>
            <a:r>
              <a:rPr lang="en-AU" baseline="0" dirty="0"/>
              <a:t>Once this has been finalised, the subjects will be sorted into a line structure at this time some students may have a clash (2 subjects of the same line). Again the students </a:t>
            </a:r>
            <a:r>
              <a:rPr lang="en-AU" b="1" baseline="0" dirty="0"/>
              <a:t>with a clash </a:t>
            </a:r>
            <a:r>
              <a:rPr lang="en-AU" baseline="0" dirty="0"/>
              <a:t>will be asked to re-pick based on the line structure this time and room available in subjects. </a:t>
            </a:r>
          </a:p>
          <a:p>
            <a:r>
              <a:rPr lang="en-AU" baseline="0" dirty="0"/>
              <a:t>If your daughter is not called down to discuss her subjects it means she has got ALL 3 of her elective choices.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Deputy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A91C4-1E18-4231-858B-5B6578A5648E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FB61F9F-82EE-4CED-A46A-C85A76458E8D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B0EB0-0C40-4784-AA30-0A32058546D4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3616468-3CFF-4F32-982A-D0668C05D4BF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3E71DC-CDE1-4C19-9C00-263324726BC8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pPr>
              <a:defRPr/>
            </a:pPr>
            <a:fld id="{88992931-57E7-4C2B-9AA5-DB94F3C3C4BC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82F48-CF40-4799-90A4-0C9BBE429CB6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7A988-4929-474D-9B58-C0C1C6BCEA98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2D3B9-71F9-4189-9A02-8DC4CCD79532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287F7-D2A7-44AC-B2C7-F66F3EA131B4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175EC-8F3C-45D9-B7D7-212D99B10747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47CC-F58A-46B9-BFF0-43239CEC08B4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F137726-6AEE-4C6E-9D41-131BB5F77A9E}" type="slidenum">
              <a:rPr lang="en-AU" smtClean="0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i="0" u="none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		</a:t>
            </a:r>
            <a:br>
              <a:rPr lang="en-US" dirty="0"/>
            </a:br>
            <a:r>
              <a:rPr lang="en-US" b="0" dirty="0">
                <a:latin typeface="Berlin Sans FB" panose="020E0602020502020306" pitchFamily="34" charset="0"/>
              </a:rPr>
              <a:t>YEAR 9 2021 </a:t>
            </a:r>
            <a:endParaRPr lang="en-AU" b="0" dirty="0">
              <a:latin typeface="Berlin Sans FB" panose="020E0602020502020306" pitchFamily="34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Berlin Sans FB" panose="020E0602020502020306" pitchFamily="34" charset="0"/>
              </a:rPr>
              <a:t>Information for students and parents</a:t>
            </a:r>
            <a:endParaRPr lang="en-AU" dirty="0">
              <a:latin typeface="Berlin Sans FB" panose="020E0602020502020306" pitchFamily="34" charset="0"/>
            </a:endParaRPr>
          </a:p>
        </p:txBody>
      </p:sp>
      <p:graphicFrame>
        <p:nvGraphicFramePr>
          <p:cNvPr id="40961" name="Object 6"/>
          <p:cNvGraphicFramePr>
            <a:graphicFrameLocks noChangeAspect="1"/>
          </p:cNvGraphicFramePr>
          <p:nvPr/>
        </p:nvGraphicFramePr>
        <p:xfrm>
          <a:off x="611560" y="2492896"/>
          <a:ext cx="1479550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CorelDRAW" r:id="rId4" imgW="2606040" imgH="3319272" progId="">
                  <p:embed/>
                </p:oleObj>
              </mc:Choice>
              <mc:Fallback>
                <p:oleObj name="CorelDRAW" r:id="rId4" imgW="2606040" imgH="3319272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92896"/>
                        <a:ext cx="1479550" cy="187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707904" y="1844824"/>
            <a:ext cx="5266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AU" dirty="0">
                <a:solidFill>
                  <a:schemeClr val="bg1"/>
                </a:solidFill>
                <a:latin typeface="Berlin Sans FB" panose="020E0602020502020306" pitchFamily="34" charset="0"/>
              </a:rPr>
              <a:t>Cheltenham Girls’ High School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20" y="692696"/>
            <a:ext cx="8153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0" dirty="0">
                <a:latin typeface="Berlin Sans FB" panose="020E0602020502020306" pitchFamily="34" charset="0"/>
              </a:rPr>
              <a:t>Key Considerations for Choice</a:t>
            </a:r>
            <a:r>
              <a:rPr lang="en-US" dirty="0">
                <a:latin typeface="Berlin Sans FB" panose="020E0602020502020306" pitchFamily="34" charset="0"/>
              </a:rPr>
              <a:t>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44675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Berlin Sans FB" panose="020E0602020502020306" pitchFamily="34" charset="0"/>
              </a:rPr>
              <a:t>Interests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Berlin Sans FB" panose="020E0602020502020306" pitchFamily="34" charset="0"/>
              </a:rPr>
              <a:t> choose subjects which interest you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Berlin Sans FB" panose="020E0602020502020306" pitchFamily="34" charset="0"/>
              </a:rPr>
              <a:t>Motivation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Berlin Sans FB" panose="020E0602020502020306" pitchFamily="34" charset="0"/>
              </a:rPr>
              <a:t>choose subject areas which you want to study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Berlin Sans FB" panose="020E0602020502020306" pitchFamily="34" charset="0"/>
              </a:rPr>
              <a:t>Abilities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Berlin Sans FB" panose="020E0602020502020306" pitchFamily="34" charset="0"/>
              </a:rPr>
              <a:t>choose subjects in which you are capable of doing well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latin typeface="Berlin Sans FB" panose="020E0602020502020306" pitchFamily="34" charset="0"/>
              </a:rPr>
              <a:t>Select your pattern of study carefully as courses extend over two years and there is only a very limited opportunity early in Year 9 for ANY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7307263" cy="1338263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 </a:t>
            </a:r>
            <a:r>
              <a:rPr lang="en-US" b="0" dirty="0">
                <a:latin typeface="Berlin Sans FB" panose="020E0602020502020306" pitchFamily="34" charset="0"/>
              </a:rPr>
              <a:t>Do you Need further information or Help 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33600"/>
            <a:ext cx="5792788" cy="4114800"/>
          </a:xfrm>
          <a:noFill/>
        </p:spPr>
        <p:txBody>
          <a:bodyPr/>
          <a:lstStyle/>
          <a:p>
            <a:pPr eaLnBrk="1" hangingPunct="1"/>
            <a:r>
              <a:rPr lang="en-US" dirty="0">
                <a:latin typeface="Berlin Sans FB" panose="020E0602020502020306" pitchFamily="34" charset="0"/>
              </a:rPr>
              <a:t>Teachers</a:t>
            </a:r>
          </a:p>
          <a:p>
            <a:pPr eaLnBrk="1" hangingPunct="1"/>
            <a:endParaRPr lang="en-US" dirty="0">
              <a:latin typeface="Berlin Sans FB" panose="020E0602020502020306" pitchFamily="34" charset="0"/>
            </a:endParaRPr>
          </a:p>
          <a:p>
            <a:pPr eaLnBrk="1" hangingPunct="1"/>
            <a:r>
              <a:rPr lang="en-US" dirty="0">
                <a:latin typeface="Berlin Sans FB" panose="020E0602020502020306" pitchFamily="34" charset="0"/>
              </a:rPr>
              <a:t>Head Teachers</a:t>
            </a:r>
          </a:p>
          <a:p>
            <a:pPr eaLnBrk="1" hangingPunct="1"/>
            <a:endParaRPr lang="en-US" dirty="0">
              <a:latin typeface="Berlin Sans FB" panose="020E0602020502020306" pitchFamily="34" charset="0"/>
            </a:endParaRPr>
          </a:p>
          <a:p>
            <a:pPr eaLnBrk="1" hangingPunct="1"/>
            <a:r>
              <a:rPr lang="en-US" dirty="0">
                <a:latin typeface="Berlin Sans FB" panose="020E0602020502020306" pitchFamily="34" charset="0"/>
              </a:rPr>
              <a:t>Students </a:t>
            </a:r>
          </a:p>
          <a:p>
            <a:pPr eaLnBrk="1" hangingPunct="1">
              <a:buNone/>
            </a:pPr>
            <a:endParaRPr lang="en-US" dirty="0">
              <a:latin typeface="Berlin Sans FB" panose="020E0602020502020306" pitchFamily="34" charset="0"/>
            </a:endParaRPr>
          </a:p>
          <a:p>
            <a:pPr eaLnBrk="1" hangingPunct="1"/>
            <a:r>
              <a:rPr lang="en-US" dirty="0">
                <a:latin typeface="Berlin Sans FB" panose="020E0602020502020306" pitchFamily="34" charset="0"/>
              </a:rPr>
              <a:t>Year Advisor</a:t>
            </a:r>
          </a:p>
          <a:p>
            <a:pPr eaLnBrk="1" hangingPunct="1">
              <a:buNone/>
            </a:pPr>
            <a:endParaRPr lang="en-US" b="1" dirty="0"/>
          </a:p>
          <a:p>
            <a:pPr eaLnBrk="1" hangingPunct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>
                <a:latin typeface="Berlin Sans FB" panose="020E0602020502020306" pitchFamily="34" charset="0"/>
              </a:rPr>
              <a:t>THE PRESENT</a:t>
            </a:r>
            <a:endParaRPr lang="en-AU" b="0" dirty="0">
              <a:latin typeface="Berlin Sans FB" panose="020E0602020502020306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1484784"/>
            <a:ext cx="7418784" cy="4824536"/>
          </a:xfrm>
        </p:spPr>
        <p:txBody>
          <a:bodyPr>
            <a:normAutofit/>
          </a:bodyPr>
          <a:lstStyle/>
          <a:p>
            <a:pPr lvl="2" eaLnBrk="1" hangingPunct="1">
              <a:buFontTx/>
              <a:buNone/>
            </a:pPr>
            <a:endParaRPr lang="en-US" dirty="0"/>
          </a:p>
          <a:p>
            <a:pPr algn="ctr" eaLnBrk="1" hangingPunct="1"/>
            <a:r>
              <a:rPr lang="en-US" dirty="0">
                <a:latin typeface="Berlin Sans FB" panose="020E0602020502020306" pitchFamily="34" charset="0"/>
              </a:rPr>
              <a:t>Up until now all courses have been</a:t>
            </a:r>
          </a:p>
          <a:p>
            <a:pPr algn="ctr" eaLnBrk="1" hangingPunct="1">
              <a:buNone/>
            </a:pPr>
            <a:r>
              <a:rPr lang="en-US" dirty="0">
                <a:latin typeface="Berlin Sans FB" panose="020E0602020502020306" pitchFamily="34" charset="0"/>
              </a:rPr>
              <a:t> COMPULSORY</a:t>
            </a:r>
          </a:p>
          <a:p>
            <a:pPr algn="ctr" eaLnBrk="1" hangingPunct="1">
              <a:buNone/>
            </a:pPr>
            <a:endParaRPr lang="en-US" dirty="0">
              <a:latin typeface="Berlin Sans FB" panose="020E0602020502020306" pitchFamily="34" charset="0"/>
            </a:endParaRPr>
          </a:p>
          <a:p>
            <a:pPr algn="ctr" eaLnBrk="1" hangingPunct="1">
              <a:buNone/>
            </a:pPr>
            <a:r>
              <a:rPr lang="en-US" dirty="0">
                <a:latin typeface="Berlin Sans FB" panose="020E0602020502020306" pitchFamily="34" charset="0"/>
              </a:rPr>
              <a:t>For the next TWO years students have the option of selecting 3 courses of their choice</a:t>
            </a:r>
          </a:p>
          <a:p>
            <a:pPr algn="ctr" eaLnBrk="1" hangingPunct="1">
              <a:buNone/>
            </a:pPr>
            <a:endParaRPr lang="en-US" dirty="0">
              <a:latin typeface="Berlin Sans FB" panose="020E0602020502020306" pitchFamily="34" charset="0"/>
            </a:endParaRPr>
          </a:p>
          <a:p>
            <a:pPr algn="ctr" eaLnBrk="1" hangingPunct="1">
              <a:buNone/>
            </a:pPr>
            <a:r>
              <a:rPr lang="en-US" dirty="0">
                <a:latin typeface="Berlin Sans FB" panose="020E0602020502020306" pitchFamily="34" charset="0"/>
              </a:rPr>
              <a:t>For year 11 and 12, students have the option of selecting all courses of their choice with the exception of English (compulsory</a:t>
            </a:r>
            <a:r>
              <a:rPr lang="en-US" dirty="0"/>
              <a:t>)</a:t>
            </a:r>
            <a:endParaRPr lang="en-AU" dirty="0"/>
          </a:p>
          <a:p>
            <a:pPr eaLnBrk="1" hangingPunct="1"/>
            <a:endParaRPr lang="en-AU" dirty="0"/>
          </a:p>
          <a:p>
            <a:pPr eaLnBrk="1" hangingPunct="1"/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0" dirty="0" err="1">
                <a:latin typeface="Berlin Sans FB" panose="020E0602020502020306" pitchFamily="34" charset="0"/>
              </a:rPr>
              <a:t>StaGE</a:t>
            </a:r>
            <a:r>
              <a:rPr lang="en-US" b="0" dirty="0">
                <a:latin typeface="Berlin Sans FB" panose="020E0602020502020306" pitchFamily="34" charset="0"/>
              </a:rPr>
              <a:t> 5</a:t>
            </a:r>
            <a:br>
              <a:rPr lang="en-US" b="0" dirty="0">
                <a:latin typeface="Berlin Sans FB" panose="020E0602020502020306" pitchFamily="34" charset="0"/>
              </a:rPr>
            </a:br>
            <a:r>
              <a:rPr lang="en-US" b="0" dirty="0">
                <a:latin typeface="Berlin Sans FB" panose="020E0602020502020306" pitchFamily="34" charset="0"/>
              </a:rPr>
              <a:t>YEAR 9 2021 YEAR 10 2022</a:t>
            </a:r>
            <a:endParaRPr lang="en-AU" b="0" dirty="0">
              <a:latin typeface="Berlin Sans FB" panose="020E0602020502020306" pitchFamily="34" charset="0"/>
            </a:endParaRPr>
          </a:p>
        </p:txBody>
      </p:sp>
      <p:sp>
        <p:nvSpPr>
          <p:cNvPr id="717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>
                <a:latin typeface="Berlin Sans FB" panose="020E0602020502020306" pitchFamily="34" charset="0"/>
              </a:rPr>
              <a:t>Compulsory subjects include: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>
                <a:latin typeface="Berlin Sans FB" panose="020E0602020502020306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latin typeface="Berlin Sans FB" panose="020E0602020502020306" pitchFamily="34" charset="0"/>
              </a:rPr>
              <a:t>English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latin typeface="Berlin Sans FB" panose="020E0602020502020306" pitchFamily="34" charset="0"/>
              </a:rPr>
              <a:t>Mathematics – (one of three courses)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latin typeface="Berlin Sans FB" panose="020E0602020502020306" pitchFamily="34" charset="0"/>
              </a:rPr>
              <a:t>Science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latin typeface="Berlin Sans FB" panose="020E0602020502020306" pitchFamily="34" charset="0"/>
              </a:rPr>
              <a:t>Australian</a:t>
            </a:r>
            <a:r>
              <a:rPr lang="en-US" sz="2400" baseline="0" dirty="0">
                <a:latin typeface="Berlin Sans FB" panose="020E0602020502020306" pitchFamily="34" charset="0"/>
              </a:rPr>
              <a:t> Civics - </a:t>
            </a:r>
            <a:r>
              <a:rPr lang="en-US" sz="2400" dirty="0">
                <a:latin typeface="Berlin Sans FB" panose="020E0602020502020306" pitchFamily="34" charset="0"/>
              </a:rPr>
              <a:t>Geography </a:t>
            </a:r>
            <a:r>
              <a:rPr lang="en-US" sz="2400" b="1" dirty="0">
                <a:latin typeface="Berlin Sans FB" panose="020E0602020502020306" pitchFamily="34" charset="0"/>
              </a:rPr>
              <a:t>and</a:t>
            </a:r>
            <a:r>
              <a:rPr lang="en-US" sz="2400" dirty="0">
                <a:latin typeface="Berlin Sans FB" panose="020E0602020502020306" pitchFamily="34" charset="0"/>
              </a:rPr>
              <a:t> History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latin typeface="Berlin Sans FB" panose="020E0602020502020306" pitchFamily="34" charset="0"/>
              </a:rPr>
              <a:t>Personal</a:t>
            </a:r>
            <a:r>
              <a:rPr lang="en-US" sz="2400" baseline="0" dirty="0">
                <a:latin typeface="Berlin Sans FB" panose="020E0602020502020306" pitchFamily="34" charset="0"/>
              </a:rPr>
              <a:t> Development/</a:t>
            </a:r>
            <a:r>
              <a:rPr lang="en-US" sz="2400" dirty="0">
                <a:latin typeface="Berlin Sans FB" panose="020E0602020502020306" pitchFamily="34" charset="0"/>
              </a:rPr>
              <a:t>Health/Physical</a:t>
            </a:r>
            <a:r>
              <a:rPr lang="en-US" sz="2400" baseline="0" dirty="0">
                <a:latin typeface="Berlin Sans FB" panose="020E0602020502020306" pitchFamily="34" charset="0"/>
              </a:rPr>
              <a:t> Education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latin typeface="Berlin Sans FB" panose="020E0602020502020306" pitchFamily="34" charset="0"/>
              </a:rPr>
              <a:t>Non – Elective music (Year 9)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latin typeface="Berlin Sans FB" panose="020E0602020502020306" pitchFamily="34" charset="0"/>
              </a:rPr>
              <a:t>Careers</a:t>
            </a:r>
            <a:r>
              <a:rPr lang="en-US" sz="2400" baseline="0" dirty="0">
                <a:latin typeface="Berlin Sans FB" panose="020E0602020502020306" pitchFamily="34" charset="0"/>
              </a:rPr>
              <a:t> (Year 10)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>
                <a:latin typeface="Berlin Sans FB" panose="020E0602020502020306" pitchFamily="34" charset="0"/>
              </a:rPr>
              <a:t>Sport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aseline="0" dirty="0"/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		</a:t>
            </a:r>
            <a:endParaRPr lang="en-AU" sz="2800" dirty="0"/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2000" b="1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dirty="0">
                <a:latin typeface="Berlin Sans FB" panose="020E0602020502020306" pitchFamily="34" charset="0"/>
              </a:rPr>
              <a:t>ELECTIVE SUBJECTS</a:t>
            </a:r>
            <a:endParaRPr lang="en-AU" b="0" dirty="0">
              <a:latin typeface="Berlin Sans FB" panose="020E0602020502020306" pitchFamily="34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Berlin Sans FB" panose="020E0602020502020306" pitchFamily="34" charset="0"/>
              </a:rPr>
              <a:t>CREATIVE ARTS (Key Learning Area)</a:t>
            </a:r>
          </a:p>
          <a:p>
            <a:pPr eaLnBrk="1" hangingPunct="1">
              <a:buNone/>
            </a:pPr>
            <a:endParaRPr lang="en-US" dirty="0">
              <a:latin typeface="Berlin Sans FB" panose="020E0602020502020306" pitchFamily="34" charset="0"/>
            </a:endParaRP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Dance 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Drama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Music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Photographic and Digital Media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Visual Design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Visual Arts</a:t>
            </a:r>
            <a:endParaRPr lang="en-AU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lvl="1" eaLnBrk="1" hangingPunct="1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Berlin Sans FB" panose="020E0602020502020306" pitchFamily="34" charset="0"/>
              </a:rPr>
              <a:t>HUMAN SOCIETY AND ITS ENVIRONMENT (Key Learning Area)</a:t>
            </a:r>
          </a:p>
          <a:p>
            <a:pPr lvl="1" eaLnBrk="1" hangingPunct="1"/>
            <a:endParaRPr lang="en-US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Commerce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International Studies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Elective History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Global Environmental Issues</a:t>
            </a:r>
          </a:p>
          <a:p>
            <a:pPr lvl="1" eaLnBrk="1" hangingPunct="1">
              <a:buNone/>
            </a:pPr>
            <a:endParaRPr lang="en-US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r>
              <a:rPr lang="en-US" dirty="0">
                <a:latin typeface="Berlin Sans FB" panose="020E0602020502020306" pitchFamily="34" charset="0"/>
              </a:rPr>
              <a:t>LANGUAGES OTHER THAN ENGLISH (Key Learning Area)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French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Japanese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Italian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Spanish</a:t>
            </a:r>
          </a:p>
          <a:p>
            <a:pPr lvl="1" eaLnBrk="1" hangingPunct="1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 eaLnBrk="1" hangingPunct="1"/>
            <a:endParaRPr lang="en-US" dirty="0"/>
          </a:p>
          <a:p>
            <a:pPr lvl="1" eaLnBrk="1" hangingPunct="1"/>
            <a:endParaRPr lang="en-AU" dirty="0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685800" y="563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2000" b="1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PERSONAL DEVELOPMENT HEALTH AND PHYSICAL EDUCATION(Key Learning Area)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Child Studies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Berlin Sans FB" panose="020E0602020502020306" pitchFamily="34" charset="0"/>
              </a:rPr>
              <a:t>Physical Activity and Sports Studies</a:t>
            </a:r>
          </a:p>
          <a:p>
            <a:pPr lvl="1">
              <a:buNone/>
            </a:pPr>
            <a:endParaRPr lang="en-US" dirty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eaLnBrk="1" hangingPunct="1"/>
            <a:r>
              <a:rPr lang="en-US" dirty="0">
                <a:latin typeface="Berlin Sans FB" panose="020E0602020502020306" pitchFamily="34" charset="0"/>
              </a:rPr>
              <a:t>TECHNOLOGY (Key Learning Area)</a:t>
            </a:r>
            <a:endParaRPr lang="en-AU" dirty="0">
              <a:latin typeface="Berlin Sans FB" panose="020E0602020502020306" pitchFamily="34" charset="0"/>
            </a:endParaRPr>
          </a:p>
          <a:p>
            <a:pPr lvl="1" eaLnBrk="1" hangingPunct="1"/>
            <a:r>
              <a:rPr lang="en-AU" dirty="0">
                <a:solidFill>
                  <a:schemeClr val="tx1"/>
                </a:solidFill>
                <a:latin typeface="Berlin Sans FB" panose="020E0602020502020306" pitchFamily="34" charset="0"/>
              </a:rPr>
              <a:t>Design and Technology</a:t>
            </a:r>
          </a:p>
          <a:p>
            <a:pPr lvl="1" eaLnBrk="1" hangingPunct="1"/>
            <a:r>
              <a:rPr lang="en-AU" dirty="0">
                <a:solidFill>
                  <a:schemeClr val="tx1"/>
                </a:solidFill>
                <a:latin typeface="Berlin Sans FB" panose="020E0602020502020306" pitchFamily="34" charset="0"/>
              </a:rPr>
              <a:t>Food Technology</a:t>
            </a:r>
          </a:p>
          <a:p>
            <a:pPr lvl="1" eaLnBrk="1" hangingPunct="1"/>
            <a:r>
              <a:rPr lang="en-AU" dirty="0">
                <a:solidFill>
                  <a:schemeClr val="tx1"/>
                </a:solidFill>
                <a:latin typeface="Berlin Sans FB" panose="020E0602020502020306" pitchFamily="34" charset="0"/>
              </a:rPr>
              <a:t>Graphics Technology</a:t>
            </a:r>
          </a:p>
          <a:p>
            <a:pPr lvl="1" eaLnBrk="1" hangingPunct="1"/>
            <a:r>
              <a:rPr lang="en-AU" dirty="0">
                <a:solidFill>
                  <a:schemeClr val="tx1"/>
                </a:solidFill>
                <a:latin typeface="Berlin Sans FB" panose="020E0602020502020306" pitchFamily="34" charset="0"/>
              </a:rPr>
              <a:t>Industrial Technology (wood)</a:t>
            </a:r>
          </a:p>
          <a:p>
            <a:pPr lvl="1" eaLnBrk="1" hangingPunct="1"/>
            <a:r>
              <a:rPr lang="en-AU" dirty="0">
                <a:solidFill>
                  <a:schemeClr val="tx1"/>
                </a:solidFill>
                <a:latin typeface="Berlin Sans FB" panose="020E0602020502020306" pitchFamily="34" charset="0"/>
              </a:rPr>
              <a:t>Information and Software Technology</a:t>
            </a:r>
          </a:p>
          <a:p>
            <a:pPr lvl="1" eaLnBrk="1" hangingPunct="1"/>
            <a:r>
              <a:rPr lang="en-AU" dirty="0">
                <a:solidFill>
                  <a:schemeClr val="tx1"/>
                </a:solidFill>
                <a:latin typeface="Berlin Sans FB" panose="020E0602020502020306" pitchFamily="34" charset="0"/>
              </a:rPr>
              <a:t>Textiles Technology</a:t>
            </a:r>
          </a:p>
          <a:p>
            <a:pPr lvl="1" eaLnBrk="1" hangingPunct="1"/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b="0" dirty="0">
                <a:latin typeface="Berlin Sans FB" panose="020E0602020502020306" pitchFamily="34" charset="0"/>
              </a:rPr>
              <a:t>Subject Selections are due: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AU" dirty="0">
                <a:latin typeface="Berlin Sans FB" panose="020E0602020502020306" pitchFamily="34" charset="0"/>
              </a:rPr>
              <a:t>Electronically via the Web Preferences online site. Student have been given their own individual passwords for this website. It will open tomorrow.</a:t>
            </a:r>
          </a:p>
          <a:p>
            <a:pPr eaLnBrk="1" hangingPunct="1">
              <a:buNone/>
            </a:pPr>
            <a:endParaRPr lang="en-AU" dirty="0">
              <a:latin typeface="Berlin Sans FB" panose="020E0602020502020306" pitchFamily="34" charset="0"/>
            </a:endParaRPr>
          </a:p>
          <a:p>
            <a:r>
              <a:rPr lang="en-AU" dirty="0">
                <a:latin typeface="Berlin Sans FB" panose="020E0602020502020306" pitchFamily="34" charset="0"/>
              </a:rPr>
              <a:t>All selections are DUE AT THE LATEST by</a:t>
            </a:r>
          </a:p>
          <a:p>
            <a:endParaRPr lang="en-AU" dirty="0">
              <a:latin typeface="Berlin Sans FB" panose="020E0602020502020306" pitchFamily="34" charset="0"/>
            </a:endParaRPr>
          </a:p>
          <a:p>
            <a:pPr lvl="2"/>
            <a:r>
              <a:rPr lang="en-AU" sz="3200" dirty="0">
                <a:latin typeface="Berlin Sans FB" panose="020E0602020502020306" pitchFamily="34" charset="0"/>
              </a:rPr>
              <a:t>Monday 27th July 2020</a:t>
            </a:r>
          </a:p>
          <a:p>
            <a:pPr eaLnBrk="1" hangingPunct="1"/>
            <a:endParaRPr lang="en-AU" dirty="0">
              <a:latin typeface="Berlin Sans FB" panose="020E0602020502020306" pitchFamily="34" charset="0"/>
            </a:endParaRPr>
          </a:p>
          <a:p>
            <a:pPr eaLnBrk="1" hangingPunct="1"/>
            <a:r>
              <a:rPr lang="en-AU" dirty="0">
                <a:latin typeface="Berlin Sans FB" panose="020E0602020502020306" pitchFamily="34" charset="0"/>
              </a:rPr>
              <a:t>This is a NOT first in best dressed. All subjects are open to everyone up until 3.00pm on 27</a:t>
            </a:r>
            <a:r>
              <a:rPr lang="en-AU" baseline="30000" dirty="0">
                <a:latin typeface="Berlin Sans FB" panose="020E0602020502020306" pitchFamily="34" charset="0"/>
              </a:rPr>
              <a:t>th</a:t>
            </a:r>
            <a:r>
              <a:rPr lang="en-AU" dirty="0">
                <a:latin typeface="Berlin Sans FB" panose="020E0602020502020306" pitchFamily="34" charset="0"/>
              </a:rPr>
              <a:t> July 2020.</a:t>
            </a:r>
            <a:endParaRPr lang="en-AU" sz="3200" dirty="0">
              <a:latin typeface="Berlin Sans FB" panose="020E0602020502020306" pitchFamily="34" charset="0"/>
            </a:endParaRPr>
          </a:p>
          <a:p>
            <a:pPr lvl="2" eaLnBrk="1" hangingPunct="1">
              <a:buNone/>
            </a:pPr>
            <a:endParaRPr lang="en-A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4442" y="1124744"/>
            <a:ext cx="5114778" cy="3516368"/>
          </a:xfrm>
        </p:spPr>
        <p:txBody>
          <a:bodyPr>
            <a:normAutofit/>
          </a:bodyPr>
          <a:lstStyle/>
          <a:p>
            <a:pPr algn="ctr" eaLnBrk="1" hangingPunct="1"/>
            <a:endParaRPr lang="en-AU" sz="3600" b="1" dirty="0"/>
          </a:p>
          <a:p>
            <a:pPr algn="ctr" eaLnBrk="1" hangingPunct="1"/>
            <a:endParaRPr lang="en-AU" sz="3600" b="1" dirty="0"/>
          </a:p>
          <a:p>
            <a:pPr algn="ctr" eaLnBrk="1" hangingPunct="1"/>
            <a:r>
              <a:rPr lang="en-AU" sz="3600" dirty="0">
                <a:latin typeface="Berlin Sans FB" panose="020E0602020502020306" pitchFamily="34" charset="0"/>
              </a:rPr>
              <a:t>Key considerations</a:t>
            </a:r>
          </a:p>
          <a:p>
            <a:pPr algn="ctr" eaLnBrk="1" hangingPunct="1"/>
            <a:r>
              <a:rPr lang="en-AU" sz="3600" dirty="0">
                <a:latin typeface="Berlin Sans FB" panose="020E0602020502020306" pitchFamily="34" charset="0"/>
              </a:rPr>
              <a:t>when</a:t>
            </a:r>
          </a:p>
          <a:p>
            <a:pPr algn="ctr" eaLnBrk="1" hangingPunct="1"/>
            <a:r>
              <a:rPr lang="en-AU" sz="3600" dirty="0">
                <a:latin typeface="Berlin Sans FB" panose="020E0602020502020306" pitchFamily="34" charset="0"/>
              </a:rPr>
              <a:t>selecting subjects</a:t>
            </a:r>
          </a:p>
        </p:txBody>
      </p:sp>
      <p:graphicFrame>
        <p:nvGraphicFramePr>
          <p:cNvPr id="40961" name="Object 6"/>
          <p:cNvGraphicFramePr>
            <a:graphicFrameLocks noChangeAspect="1"/>
          </p:cNvGraphicFramePr>
          <p:nvPr/>
        </p:nvGraphicFramePr>
        <p:xfrm>
          <a:off x="611560" y="2492896"/>
          <a:ext cx="1479550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1" name="CorelDRAW" r:id="rId4" imgW="2606040" imgH="3319272" progId="">
                  <p:embed/>
                </p:oleObj>
              </mc:Choice>
              <mc:Fallback>
                <p:oleObj name="CorelDRAW" r:id="rId4" imgW="2606040" imgH="3319272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92896"/>
                        <a:ext cx="1479550" cy="187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>
                <a:latin typeface="Berlin Sans FB" panose="020E0602020502020306" pitchFamily="34" charset="0"/>
              </a:rPr>
              <a:t>How Not to Decide</a:t>
            </a:r>
            <a:endParaRPr lang="en-AU" b="0" dirty="0">
              <a:latin typeface="Berlin Sans FB" panose="020E0602020502020306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>
                <a:latin typeface="Berlin Sans FB" panose="020E0602020502020306" pitchFamily="34" charset="0"/>
              </a:rPr>
              <a:t>Friends / peers</a:t>
            </a:r>
          </a:p>
          <a:p>
            <a:pPr eaLnBrk="1" hangingPunct="1"/>
            <a:r>
              <a:rPr lang="en-US" sz="3600" dirty="0" err="1">
                <a:latin typeface="Berlin Sans FB" panose="020E0602020502020306" pitchFamily="34" charset="0"/>
              </a:rPr>
              <a:t>Favourite</a:t>
            </a:r>
            <a:r>
              <a:rPr lang="en-US" sz="3600" dirty="0">
                <a:latin typeface="Berlin Sans FB" panose="020E0602020502020306" pitchFamily="34" charset="0"/>
              </a:rPr>
              <a:t> teachers</a:t>
            </a:r>
          </a:p>
          <a:p>
            <a:pPr eaLnBrk="1" hangingPunct="1"/>
            <a:r>
              <a:rPr lang="en-US" sz="3600" dirty="0">
                <a:latin typeface="Berlin Sans FB" panose="020E0602020502020306" pitchFamily="34" charset="0"/>
              </a:rPr>
              <a:t>Excursions / activities</a:t>
            </a:r>
          </a:p>
          <a:p>
            <a:pPr eaLnBrk="1" hangingPunct="1"/>
            <a:r>
              <a:rPr lang="en-US" sz="3600" dirty="0">
                <a:latin typeface="Berlin Sans FB" panose="020E0602020502020306" pitchFamily="34" charset="0"/>
              </a:rPr>
              <a:t>Careers </a:t>
            </a:r>
          </a:p>
          <a:p>
            <a:pPr eaLnBrk="1" hangingPunct="1"/>
            <a:r>
              <a:rPr lang="en-US" sz="3600" dirty="0">
                <a:latin typeface="Berlin Sans FB" panose="020E0602020502020306" pitchFamily="34" charset="0"/>
              </a:rPr>
              <a:t>Let someone else pick them </a:t>
            </a:r>
            <a:endParaRPr lang="en-AU" sz="3600" dirty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amp;#x09;&amp;amp;#x09; YEAR 9 2017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E PRESENT&amp;quot;&quot;/&gt;&lt;property id=&quot;20307&quot; value=&quot;257&quot;/&gt;&lt;/object&gt;&lt;object type=&quot;3&quot; unique_id=&quot;10008&quot;&gt;&lt;property id=&quot;20148&quot; value=&quot;5&quot;/&gt;&lt;property id=&quot;20300&quot; value=&quot;Slide 3 - &amp;quot;YEAR 9 2017 YEAR 10 2018&amp;quot;&quot;/&gt;&lt;property id=&quot;20307&quot; value=&quot;260&quot;/&gt;&lt;/object&gt;&lt;object type=&quot;3&quot; unique_id=&quot;10010&quot;&gt;&lt;property id=&quot;20148&quot; value=&quot;5&quot;/&gt;&lt;property id=&quot;20300&quot; value=&quot;Slide 4 - &amp;quot;ELECTIVE SUBJECTS&amp;quot;&quot;/&gt;&lt;property id=&quot;20307&quot; value=&quot;262&quot;/&gt;&lt;/object&gt;&lt;object type=&quot;3&quot; unique_id=&quot;10011&quot;&gt;&lt;property id=&quot;20148&quot; value=&quot;5&quot;/&gt;&lt;property id=&quot;20300&quot; value=&quot;Slide 5&quot;/&gt;&lt;property id=&quot;20307&quot; value=&quot;263&quot;/&gt;&lt;/object&gt;&lt;object type=&quot;3&quot; unique_id=&quot;10014&quot;&gt;&lt;property id=&quot;20148&quot; value=&quot;5&quot;/&gt;&lt;property id=&quot;20300&quot; value=&quot;Slide 6&quot;/&gt;&lt;property id=&quot;20307&quot; value=&quot;266&quot;/&gt;&lt;/object&gt;&lt;object type=&quot;3&quot; unique_id=&quot;10015&quot;&gt;&lt;property id=&quot;20148&quot; value=&quot;5&quot;/&gt;&lt;property id=&quot;20300&quot; value=&quot;Slide 7 - &amp;quot;Subject Selections are due:&amp;quot;&quot;/&gt;&lt;property id=&quot;20307&quot; value=&quot;267&quot;/&gt;&lt;/object&gt;&lt;object type=&quot;3&quot; unique_id=&quot;10018&quot;&gt;&lt;property id=&quot;20148&quot; value=&quot;5&quot;/&gt;&lt;property id=&quot;20300&quot; value=&quot;Slide 9 - &amp;quot;How Not to Decide&amp;quot;&quot;/&gt;&lt;property id=&quot;20307&quot; value=&quot;270&quot;/&gt;&lt;/object&gt;&lt;object type=&quot;3&quot; unique_id=&quot;10019&quot;&gt;&lt;property id=&quot;20148&quot; value=&quot;5&quot;/&gt;&lt;property id=&quot;20300&quot; value=&quot;Slide 10 - &amp;quot;Key Considerations for Choice:&amp;quot;&quot;/&gt;&lt;property id=&quot;20307&quot; value=&quot;271&quot;/&gt;&lt;/object&gt;&lt;object type=&quot;3&quot; unique_id=&quot;10020&quot;&gt;&lt;property id=&quot;20148&quot; value=&quot;5&quot;/&gt;&lt;property id=&quot;20300&quot; value=&quot;Slide 11 - &amp;quot; Do you Need further information or Help ?&amp;quot;&quot;/&gt;&lt;property id=&quot;20307&quot; value=&quot;272&quot;/&gt;&lt;/object&gt;&lt;object type=&quot;3&quot; unique_id=&quot;10021&quot;&gt;&lt;property id=&quot;20148&quot; value=&quot;5&quot;/&gt;&lt;property id=&quot;20300&quot; value=&quot;Slide 8&quot;/&gt;&lt;property id=&quot;20307&quot; value=&quot;27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684</Words>
  <Application>Microsoft Macintosh PowerPoint</Application>
  <PresentationFormat>On-screen Show (4:3)</PresentationFormat>
  <Paragraphs>119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Berlin Sans FB</vt:lpstr>
      <vt:lpstr>Times New Roman</vt:lpstr>
      <vt:lpstr>Trebuchet MS</vt:lpstr>
      <vt:lpstr>Wingdings</vt:lpstr>
      <vt:lpstr>Wingdings 2</vt:lpstr>
      <vt:lpstr>Opulent</vt:lpstr>
      <vt:lpstr>CorelDRAW</vt:lpstr>
      <vt:lpstr>   YEAR 9 2021 </vt:lpstr>
      <vt:lpstr>THE PRESENT</vt:lpstr>
      <vt:lpstr>StaGE 5 YEAR 9 2021 YEAR 10 2022</vt:lpstr>
      <vt:lpstr>ELECTIVE SUBJECTS</vt:lpstr>
      <vt:lpstr>PowerPoint Presentation</vt:lpstr>
      <vt:lpstr>PowerPoint Presentation</vt:lpstr>
      <vt:lpstr>Subject Selections are due:</vt:lpstr>
      <vt:lpstr>PowerPoint Presentation</vt:lpstr>
      <vt:lpstr>How Not to Decide</vt:lpstr>
      <vt:lpstr>Key Considerations for Choice:</vt:lpstr>
      <vt:lpstr> Do you Need further information or Help ?</vt:lpstr>
    </vt:vector>
  </TitlesOfParts>
  <Company>CGHS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2003</dc:title>
  <dc:creator>CGHS</dc:creator>
  <cp:lastModifiedBy>Belinda Leabeater</cp:lastModifiedBy>
  <cp:revision>104</cp:revision>
  <cp:lastPrinted>2019-06-19T00:54:20Z</cp:lastPrinted>
  <dcterms:created xsi:type="dcterms:W3CDTF">2002-06-21T02:16:07Z</dcterms:created>
  <dcterms:modified xsi:type="dcterms:W3CDTF">2020-06-24T04:31:28Z</dcterms:modified>
</cp:coreProperties>
</file>